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7" r:id="rId3"/>
    <p:sldId id="273" r:id="rId4"/>
    <p:sldId id="309" r:id="rId5"/>
    <p:sldId id="311" r:id="rId6"/>
    <p:sldId id="315" r:id="rId7"/>
    <p:sldId id="313" r:id="rId8"/>
    <p:sldId id="310" r:id="rId9"/>
    <p:sldId id="312" r:id="rId10"/>
    <p:sldId id="258" r:id="rId11"/>
    <p:sldId id="260" r:id="rId12"/>
    <p:sldId id="261" r:id="rId13"/>
    <p:sldId id="263" r:id="rId14"/>
    <p:sldId id="264" r:id="rId15"/>
    <p:sldId id="265" r:id="rId16"/>
    <p:sldId id="266" r:id="rId17"/>
    <p:sldId id="268" r:id="rId18"/>
    <p:sldId id="316" r:id="rId19"/>
    <p:sldId id="317" r:id="rId20"/>
    <p:sldId id="318" r:id="rId21"/>
    <p:sldId id="319" r:id="rId22"/>
    <p:sldId id="320" r:id="rId23"/>
    <p:sldId id="322" r:id="rId24"/>
    <p:sldId id="323" r:id="rId25"/>
    <p:sldId id="324" r:id="rId26"/>
    <p:sldId id="325" r:id="rId27"/>
    <p:sldId id="267" r:id="rId28"/>
    <p:sldId id="270" r:id="rId29"/>
    <p:sldId id="271" r:id="rId30"/>
    <p:sldId id="272" r:id="rId31"/>
    <p:sldId id="277"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26" r:id="rId58"/>
    <p:sldId id="329" r:id="rId59"/>
    <p:sldId id="327" r:id="rId60"/>
    <p:sldId id="328" r:id="rId61"/>
    <p:sldId id="305" r:id="rId62"/>
    <p:sldId id="330" r:id="rId63"/>
    <p:sldId id="306" r:id="rId64"/>
    <p:sldId id="307" r:id="rId6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http://www.opm.gov/policy-data-oversight/diversity-and-inclusion/reference-materials/gender-identity-guidance/"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www.justice.gov/opa/pr/attorney-general-holder-directs-department-include-gender-identity-under-sex-discrimination"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www2.ed.gov/about/offices/list/oese/oshs/emergingpractices.pdf"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www.ct.gov/chro/cwp/view.asp?a=2526&amp;Q=315942"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opm.gov/policy-data-oversight/diversity-and-inclusion/reference-materials/gender-identity-guidance/"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justice.gov/opa/pr/attorney-general-holder-directs-department-include-gender-identity-under-sex-discrimination"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www2.ed.gov/about/offices/list/oese/oshs/emergingpractices.pdf"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www.ct.gov/chro/cwp/view.asp?a=2526&amp;Q=315942"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00C00-C981-4ABE-A2DD-F9738AF8223E}" type="doc">
      <dgm:prSet loTypeId="urn:microsoft.com/office/officeart/2005/8/layout/chevron2" loCatId="process" qsTypeId="urn:microsoft.com/office/officeart/2005/8/quickstyle/simple1" qsCatId="simple" csTypeId="urn:microsoft.com/office/officeart/2005/8/colors/accent6_5" csCatId="accent6" phldr="1"/>
      <dgm:spPr/>
      <dgm:t>
        <a:bodyPr/>
        <a:lstStyle/>
        <a:p>
          <a:endParaRPr lang="en-US"/>
        </a:p>
      </dgm:t>
    </dgm:pt>
    <dgm:pt modelId="{4407F492-8E11-41F1-8CE6-45DE9F1F72D5}">
      <dgm:prSet phldrT="[Text]"/>
      <dgm:spPr/>
      <dgm:t>
        <a:bodyPr/>
        <a:lstStyle/>
        <a:p>
          <a:r>
            <a:rPr lang="en-US" b="1" dirty="0" smtClean="0"/>
            <a:t>1989</a:t>
          </a:r>
          <a:endParaRPr lang="en-US" b="1" dirty="0"/>
        </a:p>
      </dgm:t>
    </dgm:pt>
    <dgm:pt modelId="{825BD7C9-1831-4536-A051-A8B08D69EE0A}" type="parTrans" cxnId="{E1E2B847-8946-4949-8BD6-FDF6294F083B}">
      <dgm:prSet/>
      <dgm:spPr/>
      <dgm:t>
        <a:bodyPr/>
        <a:lstStyle/>
        <a:p>
          <a:endParaRPr lang="en-US"/>
        </a:p>
      </dgm:t>
    </dgm:pt>
    <dgm:pt modelId="{B0B08DA0-5ED1-4AF2-A692-D656C010F384}" type="sibTrans" cxnId="{E1E2B847-8946-4949-8BD6-FDF6294F083B}">
      <dgm:prSet/>
      <dgm:spPr/>
      <dgm:t>
        <a:bodyPr/>
        <a:lstStyle/>
        <a:p>
          <a:endParaRPr lang="en-US"/>
        </a:p>
      </dgm:t>
    </dgm:pt>
    <dgm:pt modelId="{40D38B68-9165-4B43-8AD3-67DCFBF2027B}">
      <dgm:prSet phldrT="[Text]" custT="1"/>
      <dgm:spPr/>
      <dgm:t>
        <a:bodyPr/>
        <a:lstStyle/>
        <a:p>
          <a:r>
            <a:rPr lang="en-US" sz="1800" dirty="0" smtClean="0">
              <a:latin typeface="Times New Roman" pitchFamily="18" charset="0"/>
              <a:cs typeface="Times New Roman" pitchFamily="18" charset="0"/>
            </a:rPr>
            <a:t>U.S. Supreme Court found that an employee could pursue a claim under Title VII for sex discrimination for failing to conform to gender stereotypes.  </a:t>
          </a:r>
          <a:r>
            <a:rPr lang="en-US" sz="1800" i="1" dirty="0" smtClean="0">
              <a:latin typeface="Times New Roman" pitchFamily="18" charset="0"/>
              <a:cs typeface="Times New Roman" pitchFamily="18" charset="0"/>
            </a:rPr>
            <a:t>See Price Waterhouse v. Hopkins</a:t>
          </a:r>
          <a:r>
            <a:rPr lang="en-US" sz="1800" i="0" dirty="0" smtClean="0">
              <a:latin typeface="Times New Roman" pitchFamily="18" charset="0"/>
              <a:cs typeface="Times New Roman" pitchFamily="18" charset="0"/>
            </a:rPr>
            <a:t>, 490 U.S. 228 (1989). </a:t>
          </a:r>
          <a:endParaRPr lang="en-US" sz="1800" dirty="0">
            <a:latin typeface="Times New Roman" pitchFamily="18" charset="0"/>
            <a:cs typeface="Times New Roman" pitchFamily="18" charset="0"/>
          </a:endParaRPr>
        </a:p>
      </dgm:t>
    </dgm:pt>
    <dgm:pt modelId="{98F01EE5-1B6F-4228-A354-272B7C926AF4}" type="parTrans" cxnId="{C97579E4-3E72-45BB-A440-7B7A631977FA}">
      <dgm:prSet/>
      <dgm:spPr/>
      <dgm:t>
        <a:bodyPr/>
        <a:lstStyle/>
        <a:p>
          <a:endParaRPr lang="en-US"/>
        </a:p>
      </dgm:t>
    </dgm:pt>
    <dgm:pt modelId="{BEB802BB-E1ED-4A44-9973-973651056852}" type="sibTrans" cxnId="{C97579E4-3E72-45BB-A440-7B7A631977FA}">
      <dgm:prSet/>
      <dgm:spPr/>
      <dgm:t>
        <a:bodyPr/>
        <a:lstStyle/>
        <a:p>
          <a:endParaRPr lang="en-US"/>
        </a:p>
      </dgm:t>
    </dgm:pt>
    <dgm:pt modelId="{645DBB86-4EED-47F5-84CC-78E03715810F}">
      <dgm:prSet phldrT="[Text]"/>
      <dgm:spPr/>
      <dgm:t>
        <a:bodyPr/>
        <a:lstStyle/>
        <a:p>
          <a:r>
            <a:rPr lang="en-US" b="1" dirty="0" smtClean="0"/>
            <a:t>2006</a:t>
          </a:r>
          <a:endParaRPr lang="en-US" b="1" dirty="0"/>
        </a:p>
      </dgm:t>
    </dgm:pt>
    <dgm:pt modelId="{A98220D1-CC53-449D-B803-AABA7B6F3C8D}" type="parTrans" cxnId="{811F06E5-9C9E-4B78-94C5-48027219ED64}">
      <dgm:prSet/>
      <dgm:spPr/>
      <dgm:t>
        <a:bodyPr/>
        <a:lstStyle/>
        <a:p>
          <a:endParaRPr lang="en-US"/>
        </a:p>
      </dgm:t>
    </dgm:pt>
    <dgm:pt modelId="{28F608C0-F7F3-4549-9AE6-9EF51F007F7F}" type="sibTrans" cxnId="{811F06E5-9C9E-4B78-94C5-48027219ED64}">
      <dgm:prSet/>
      <dgm:spPr/>
      <dgm:t>
        <a:bodyPr/>
        <a:lstStyle/>
        <a:p>
          <a:endParaRPr lang="en-US"/>
        </a:p>
      </dgm:t>
    </dgm:pt>
    <dgm:pt modelId="{E987D2FF-E139-484F-B2D9-041ED72716C1}">
      <dgm:prSet phldrT="[Text]"/>
      <dgm:spPr/>
      <dgm:t>
        <a:bodyPr/>
        <a:lstStyle/>
        <a:p>
          <a:r>
            <a:rPr lang="en-US" dirty="0" smtClean="0">
              <a:latin typeface="Times New Roman" pitchFamily="18" charset="0"/>
              <a:cs typeface="Times New Roman" pitchFamily="18" charset="0"/>
            </a:rPr>
            <a:t>U.S. Department of Justice (“USDOJ”) takes the position in litigation that Title VII’s prohibition on sex discrimination does not per se cover discrimination based on gender identity or transgender status.  </a:t>
          </a:r>
          <a:r>
            <a:rPr lang="en-US" i="1" dirty="0" smtClean="0">
              <a:latin typeface="Times New Roman" pitchFamily="18" charset="0"/>
              <a:cs typeface="Times New Roman" pitchFamily="18" charset="0"/>
            </a:rPr>
            <a:t>See Schroer v. Billington,</a:t>
          </a:r>
          <a:r>
            <a:rPr lang="en-US" i="0" dirty="0" smtClean="0">
              <a:latin typeface="Times New Roman" pitchFamily="18" charset="0"/>
              <a:cs typeface="Times New Roman" pitchFamily="18" charset="0"/>
            </a:rPr>
            <a:t>, 577 F. Supp. 2d 293 (D.D.C. 2008). </a:t>
          </a:r>
          <a:endParaRPr lang="en-US" dirty="0">
            <a:latin typeface="Times New Roman" pitchFamily="18" charset="0"/>
            <a:cs typeface="Times New Roman" pitchFamily="18" charset="0"/>
          </a:endParaRPr>
        </a:p>
      </dgm:t>
    </dgm:pt>
    <dgm:pt modelId="{3BEBB714-0CFC-47DA-8036-B7D6052CE58A}" type="parTrans" cxnId="{4D1722B5-FA77-473A-B652-FCCB81714BB1}">
      <dgm:prSet/>
      <dgm:spPr/>
      <dgm:t>
        <a:bodyPr/>
        <a:lstStyle/>
        <a:p>
          <a:endParaRPr lang="en-US"/>
        </a:p>
      </dgm:t>
    </dgm:pt>
    <dgm:pt modelId="{E224E6A9-CA6E-4689-8D91-B007E8B8A5DE}" type="sibTrans" cxnId="{4D1722B5-FA77-473A-B652-FCCB81714BB1}">
      <dgm:prSet/>
      <dgm:spPr/>
      <dgm:t>
        <a:bodyPr/>
        <a:lstStyle/>
        <a:p>
          <a:endParaRPr lang="en-US"/>
        </a:p>
      </dgm:t>
    </dgm:pt>
    <dgm:pt modelId="{BC84E5DD-A30E-47CB-A616-495FE4F48E20}" type="pres">
      <dgm:prSet presAssocID="{FC600C00-C981-4ABE-A2DD-F9738AF8223E}" presName="linearFlow" presStyleCnt="0">
        <dgm:presLayoutVars>
          <dgm:dir/>
          <dgm:animLvl val="lvl"/>
          <dgm:resizeHandles val="exact"/>
        </dgm:presLayoutVars>
      </dgm:prSet>
      <dgm:spPr/>
      <dgm:t>
        <a:bodyPr/>
        <a:lstStyle/>
        <a:p>
          <a:endParaRPr lang="en-US"/>
        </a:p>
      </dgm:t>
    </dgm:pt>
    <dgm:pt modelId="{F1A8848A-3026-42FD-B35E-9727036ECB23}" type="pres">
      <dgm:prSet presAssocID="{4407F492-8E11-41F1-8CE6-45DE9F1F72D5}" presName="composite" presStyleCnt="0"/>
      <dgm:spPr/>
      <dgm:t>
        <a:bodyPr/>
        <a:lstStyle/>
        <a:p>
          <a:endParaRPr lang="en-US"/>
        </a:p>
      </dgm:t>
    </dgm:pt>
    <dgm:pt modelId="{46BD5121-7AF3-4A80-9B03-D8872A58F47C}" type="pres">
      <dgm:prSet presAssocID="{4407F492-8E11-41F1-8CE6-45DE9F1F72D5}" presName="parentText" presStyleLbl="alignNode1" presStyleIdx="0" presStyleCnt="2">
        <dgm:presLayoutVars>
          <dgm:chMax val="1"/>
          <dgm:bulletEnabled val="1"/>
        </dgm:presLayoutVars>
      </dgm:prSet>
      <dgm:spPr/>
      <dgm:t>
        <a:bodyPr/>
        <a:lstStyle/>
        <a:p>
          <a:endParaRPr lang="en-US"/>
        </a:p>
      </dgm:t>
    </dgm:pt>
    <dgm:pt modelId="{ABADC90B-7CE7-43BB-8DD1-BC06E2DBEAD2}" type="pres">
      <dgm:prSet presAssocID="{4407F492-8E11-41F1-8CE6-45DE9F1F72D5}" presName="descendantText" presStyleLbl="alignAcc1" presStyleIdx="0" presStyleCnt="2">
        <dgm:presLayoutVars>
          <dgm:bulletEnabled val="1"/>
        </dgm:presLayoutVars>
      </dgm:prSet>
      <dgm:spPr/>
      <dgm:t>
        <a:bodyPr/>
        <a:lstStyle/>
        <a:p>
          <a:endParaRPr lang="en-US"/>
        </a:p>
      </dgm:t>
    </dgm:pt>
    <dgm:pt modelId="{2A0E2739-B9FE-4195-8CEF-1C36B11FD921}" type="pres">
      <dgm:prSet presAssocID="{B0B08DA0-5ED1-4AF2-A692-D656C010F384}" presName="sp" presStyleCnt="0"/>
      <dgm:spPr/>
      <dgm:t>
        <a:bodyPr/>
        <a:lstStyle/>
        <a:p>
          <a:endParaRPr lang="en-US"/>
        </a:p>
      </dgm:t>
    </dgm:pt>
    <dgm:pt modelId="{4FF8A566-AE90-4EAF-A5EB-E7B5BA9C21FF}" type="pres">
      <dgm:prSet presAssocID="{645DBB86-4EED-47F5-84CC-78E03715810F}" presName="composite" presStyleCnt="0"/>
      <dgm:spPr/>
      <dgm:t>
        <a:bodyPr/>
        <a:lstStyle/>
        <a:p>
          <a:endParaRPr lang="en-US"/>
        </a:p>
      </dgm:t>
    </dgm:pt>
    <dgm:pt modelId="{0CA15C5C-CE0C-4663-A1A3-5D2615CC93F7}" type="pres">
      <dgm:prSet presAssocID="{645DBB86-4EED-47F5-84CC-78E03715810F}" presName="parentText" presStyleLbl="alignNode1" presStyleIdx="1" presStyleCnt="2">
        <dgm:presLayoutVars>
          <dgm:chMax val="1"/>
          <dgm:bulletEnabled val="1"/>
        </dgm:presLayoutVars>
      </dgm:prSet>
      <dgm:spPr/>
      <dgm:t>
        <a:bodyPr/>
        <a:lstStyle/>
        <a:p>
          <a:endParaRPr lang="en-US"/>
        </a:p>
      </dgm:t>
    </dgm:pt>
    <dgm:pt modelId="{C5D9D83E-4059-44D8-A6DC-2BDB8D84437A}" type="pres">
      <dgm:prSet presAssocID="{645DBB86-4EED-47F5-84CC-78E03715810F}" presName="descendantText" presStyleLbl="alignAcc1" presStyleIdx="1" presStyleCnt="2">
        <dgm:presLayoutVars>
          <dgm:bulletEnabled val="1"/>
        </dgm:presLayoutVars>
      </dgm:prSet>
      <dgm:spPr/>
      <dgm:t>
        <a:bodyPr/>
        <a:lstStyle/>
        <a:p>
          <a:endParaRPr lang="en-US"/>
        </a:p>
      </dgm:t>
    </dgm:pt>
  </dgm:ptLst>
  <dgm:cxnLst>
    <dgm:cxn modelId="{C97579E4-3E72-45BB-A440-7B7A631977FA}" srcId="{4407F492-8E11-41F1-8CE6-45DE9F1F72D5}" destId="{40D38B68-9165-4B43-8AD3-67DCFBF2027B}" srcOrd="0" destOrd="0" parTransId="{98F01EE5-1B6F-4228-A354-272B7C926AF4}" sibTransId="{BEB802BB-E1ED-4A44-9973-973651056852}"/>
    <dgm:cxn modelId="{E1E2B847-8946-4949-8BD6-FDF6294F083B}" srcId="{FC600C00-C981-4ABE-A2DD-F9738AF8223E}" destId="{4407F492-8E11-41F1-8CE6-45DE9F1F72D5}" srcOrd="0" destOrd="0" parTransId="{825BD7C9-1831-4536-A051-A8B08D69EE0A}" sibTransId="{B0B08DA0-5ED1-4AF2-A692-D656C010F384}"/>
    <dgm:cxn modelId="{351EFD5C-629E-4F49-B550-8C8AE6411347}" type="presOf" srcId="{FC600C00-C981-4ABE-A2DD-F9738AF8223E}" destId="{BC84E5DD-A30E-47CB-A616-495FE4F48E20}" srcOrd="0" destOrd="0" presId="urn:microsoft.com/office/officeart/2005/8/layout/chevron2"/>
    <dgm:cxn modelId="{978C8EAE-1E6A-4A11-8249-207E9845246D}" type="presOf" srcId="{4407F492-8E11-41F1-8CE6-45DE9F1F72D5}" destId="{46BD5121-7AF3-4A80-9B03-D8872A58F47C}" srcOrd="0" destOrd="0" presId="urn:microsoft.com/office/officeart/2005/8/layout/chevron2"/>
    <dgm:cxn modelId="{5E28C48E-55AE-406F-AA1F-3BE3DB83C5D9}" type="presOf" srcId="{E987D2FF-E139-484F-B2D9-041ED72716C1}" destId="{C5D9D83E-4059-44D8-A6DC-2BDB8D84437A}" srcOrd="0" destOrd="0" presId="urn:microsoft.com/office/officeart/2005/8/layout/chevron2"/>
    <dgm:cxn modelId="{4D1722B5-FA77-473A-B652-FCCB81714BB1}" srcId="{645DBB86-4EED-47F5-84CC-78E03715810F}" destId="{E987D2FF-E139-484F-B2D9-041ED72716C1}" srcOrd="0" destOrd="0" parTransId="{3BEBB714-0CFC-47DA-8036-B7D6052CE58A}" sibTransId="{E224E6A9-CA6E-4689-8D91-B007E8B8A5DE}"/>
    <dgm:cxn modelId="{1875A19C-2B9F-4280-ADC6-6C1FB31E95A8}" type="presOf" srcId="{645DBB86-4EED-47F5-84CC-78E03715810F}" destId="{0CA15C5C-CE0C-4663-A1A3-5D2615CC93F7}" srcOrd="0" destOrd="0" presId="urn:microsoft.com/office/officeart/2005/8/layout/chevron2"/>
    <dgm:cxn modelId="{811F06E5-9C9E-4B78-94C5-48027219ED64}" srcId="{FC600C00-C981-4ABE-A2DD-F9738AF8223E}" destId="{645DBB86-4EED-47F5-84CC-78E03715810F}" srcOrd="1" destOrd="0" parTransId="{A98220D1-CC53-449D-B803-AABA7B6F3C8D}" sibTransId="{28F608C0-F7F3-4549-9AE6-9EF51F007F7F}"/>
    <dgm:cxn modelId="{006B53FB-FB59-4949-84D5-985834FC802D}" type="presOf" srcId="{40D38B68-9165-4B43-8AD3-67DCFBF2027B}" destId="{ABADC90B-7CE7-43BB-8DD1-BC06E2DBEAD2}" srcOrd="0" destOrd="0" presId="urn:microsoft.com/office/officeart/2005/8/layout/chevron2"/>
    <dgm:cxn modelId="{20931983-313D-40C2-9A04-F1D1944B6688}" type="presParOf" srcId="{BC84E5DD-A30E-47CB-A616-495FE4F48E20}" destId="{F1A8848A-3026-42FD-B35E-9727036ECB23}" srcOrd="0" destOrd="0" presId="urn:microsoft.com/office/officeart/2005/8/layout/chevron2"/>
    <dgm:cxn modelId="{9A9B9A11-2BEE-4AFF-AC9C-280944D3B085}" type="presParOf" srcId="{F1A8848A-3026-42FD-B35E-9727036ECB23}" destId="{46BD5121-7AF3-4A80-9B03-D8872A58F47C}" srcOrd="0" destOrd="0" presId="urn:microsoft.com/office/officeart/2005/8/layout/chevron2"/>
    <dgm:cxn modelId="{1CFF42D4-CD2D-41C1-A753-E70414351C8C}" type="presParOf" srcId="{F1A8848A-3026-42FD-B35E-9727036ECB23}" destId="{ABADC90B-7CE7-43BB-8DD1-BC06E2DBEAD2}" srcOrd="1" destOrd="0" presId="urn:microsoft.com/office/officeart/2005/8/layout/chevron2"/>
    <dgm:cxn modelId="{33C3FDC9-6AB0-43B9-839A-E982218763DB}" type="presParOf" srcId="{BC84E5DD-A30E-47CB-A616-495FE4F48E20}" destId="{2A0E2739-B9FE-4195-8CEF-1C36B11FD921}" srcOrd="1" destOrd="0" presId="urn:microsoft.com/office/officeart/2005/8/layout/chevron2"/>
    <dgm:cxn modelId="{153BC6E4-34C9-4969-91F6-F100430FDF67}" type="presParOf" srcId="{BC84E5DD-A30E-47CB-A616-495FE4F48E20}" destId="{4FF8A566-AE90-4EAF-A5EB-E7B5BA9C21FF}" srcOrd="2" destOrd="0" presId="urn:microsoft.com/office/officeart/2005/8/layout/chevron2"/>
    <dgm:cxn modelId="{F926803F-84DA-4969-BB29-F360BD3333FF}" type="presParOf" srcId="{4FF8A566-AE90-4EAF-A5EB-E7B5BA9C21FF}" destId="{0CA15C5C-CE0C-4663-A1A3-5D2615CC93F7}" srcOrd="0" destOrd="0" presId="urn:microsoft.com/office/officeart/2005/8/layout/chevron2"/>
    <dgm:cxn modelId="{2A0083A2-E53B-4A2F-9896-A7B77FBE6367}" type="presParOf" srcId="{4FF8A566-AE90-4EAF-A5EB-E7B5BA9C21FF}" destId="{C5D9D83E-4059-44D8-A6DC-2BDB8D84437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1F4D13C-1142-4DF0-BA97-4ACF1430EA1E}"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en-US"/>
        </a:p>
      </dgm:t>
    </dgm:pt>
    <dgm:pt modelId="{77D7C956-2157-431F-9BEC-BF44267601CF}">
      <dgm:prSet phldrT="[Text]"/>
      <dgm:spPr/>
      <dgm:t>
        <a:bodyPr/>
        <a:lstStyle/>
        <a:p>
          <a:r>
            <a:rPr lang="en-US" b="1" dirty="0" smtClean="0"/>
            <a:t>2000s</a:t>
          </a:r>
          <a:endParaRPr lang="en-US" b="1" dirty="0"/>
        </a:p>
      </dgm:t>
    </dgm:pt>
    <dgm:pt modelId="{6771ACCA-05A0-4422-A369-C956ABF618B7}" type="parTrans" cxnId="{864E4DD0-458E-4BF5-B406-887EB0C3EF0C}">
      <dgm:prSet/>
      <dgm:spPr/>
      <dgm:t>
        <a:bodyPr/>
        <a:lstStyle/>
        <a:p>
          <a:endParaRPr lang="en-US"/>
        </a:p>
      </dgm:t>
    </dgm:pt>
    <dgm:pt modelId="{76765AA9-6BEE-4827-9238-A2A794C0CB6F}" type="sibTrans" cxnId="{864E4DD0-458E-4BF5-B406-887EB0C3EF0C}">
      <dgm:prSet/>
      <dgm:spPr/>
      <dgm:t>
        <a:bodyPr/>
        <a:lstStyle/>
        <a:p>
          <a:endParaRPr lang="en-US"/>
        </a:p>
      </dgm:t>
    </dgm:pt>
    <dgm:pt modelId="{0E00F084-5394-43E3-8057-9B8B1E58ECAC}">
      <dgm:prSet phldrT="[Text]" custT="1"/>
      <dgm:spPr/>
      <dgm:t>
        <a:bodyPr/>
        <a:lstStyle/>
        <a:p>
          <a:r>
            <a:rPr lang="en-US" sz="1800" dirty="0" smtClean="0">
              <a:latin typeface="Times New Roman" pitchFamily="18" charset="0"/>
              <a:cs typeface="Times New Roman" pitchFamily="18" charset="0"/>
            </a:rPr>
            <a:t>Various circuits of the U.S. Court of Appeals found that the definition of “sex” under federal non-discrimination laws encompasses both biological differences and failure to  “conform to socially prescribed gender expectations.” </a:t>
          </a:r>
          <a:r>
            <a:rPr lang="en-US" sz="1800" i="1" dirty="0" smtClean="0">
              <a:latin typeface="Times New Roman" pitchFamily="18" charset="0"/>
              <a:cs typeface="Times New Roman" pitchFamily="18" charset="0"/>
            </a:rPr>
            <a:t>See e.g., Schwenk v. Hartford</a:t>
          </a:r>
          <a:r>
            <a:rPr lang="en-US" sz="1800" i="0" dirty="0" smtClean="0">
              <a:latin typeface="Times New Roman" pitchFamily="18" charset="0"/>
              <a:cs typeface="Times New Roman" pitchFamily="18" charset="0"/>
            </a:rPr>
            <a:t>, 204 F.3d 1187 (9</a:t>
          </a:r>
          <a:r>
            <a:rPr lang="en-US" sz="1800" i="0" baseline="30000" dirty="0" smtClean="0">
              <a:latin typeface="Times New Roman" pitchFamily="18" charset="0"/>
              <a:cs typeface="Times New Roman" pitchFamily="18" charset="0"/>
            </a:rPr>
            <a:t>th</a:t>
          </a:r>
          <a:r>
            <a:rPr lang="en-US" sz="1800" i="0" dirty="0" smtClean="0">
              <a:latin typeface="Times New Roman" pitchFamily="18" charset="0"/>
              <a:cs typeface="Times New Roman" pitchFamily="18" charset="0"/>
            </a:rPr>
            <a:t> Cir. 2000); </a:t>
          </a:r>
          <a:r>
            <a:rPr lang="en-US" sz="1800" i="1" dirty="0" smtClean="0">
              <a:latin typeface="Times New Roman" pitchFamily="18" charset="0"/>
              <a:cs typeface="Times New Roman" pitchFamily="18" charset="0"/>
            </a:rPr>
            <a:t>Rosa v. Park West Bank &amp; Trust Co.</a:t>
          </a:r>
          <a:r>
            <a:rPr lang="en-US" sz="1800" i="0" dirty="0" smtClean="0">
              <a:latin typeface="Times New Roman" pitchFamily="18" charset="0"/>
              <a:cs typeface="Times New Roman" pitchFamily="18" charset="0"/>
            </a:rPr>
            <a:t>, 214 F.3d 213 (1</a:t>
          </a:r>
          <a:r>
            <a:rPr lang="en-US" sz="1800" i="0" baseline="30000" dirty="0" smtClean="0">
              <a:latin typeface="Times New Roman" pitchFamily="18" charset="0"/>
              <a:cs typeface="Times New Roman" pitchFamily="18" charset="0"/>
            </a:rPr>
            <a:t>st</a:t>
          </a:r>
          <a:r>
            <a:rPr lang="en-US" sz="1800" i="0" dirty="0" smtClean="0">
              <a:latin typeface="Times New Roman" pitchFamily="18" charset="0"/>
              <a:cs typeface="Times New Roman" pitchFamily="18" charset="0"/>
            </a:rPr>
            <a:t> Cir. 2000); </a:t>
          </a:r>
          <a:r>
            <a:rPr lang="en-US" sz="1800" i="1" dirty="0" smtClean="0">
              <a:latin typeface="Times New Roman" pitchFamily="18" charset="0"/>
              <a:cs typeface="Times New Roman" pitchFamily="18" charset="0"/>
            </a:rPr>
            <a:t>Smith v. City of Salem</a:t>
          </a:r>
          <a:r>
            <a:rPr lang="en-US" sz="1800" i="0" dirty="0" smtClean="0">
              <a:latin typeface="Times New Roman" pitchFamily="18" charset="0"/>
              <a:cs typeface="Times New Roman" pitchFamily="18" charset="0"/>
            </a:rPr>
            <a:t>, 378 F.3d 566 (6</a:t>
          </a:r>
          <a:r>
            <a:rPr lang="en-US" sz="1800" i="0" baseline="30000" dirty="0" smtClean="0">
              <a:latin typeface="Times New Roman" pitchFamily="18" charset="0"/>
              <a:cs typeface="Times New Roman" pitchFamily="18" charset="0"/>
            </a:rPr>
            <a:t>th</a:t>
          </a:r>
          <a:r>
            <a:rPr lang="en-US" sz="1800" i="0" dirty="0" smtClean="0">
              <a:latin typeface="Times New Roman" pitchFamily="18" charset="0"/>
              <a:cs typeface="Times New Roman" pitchFamily="18" charset="0"/>
            </a:rPr>
            <a:t> Cir. 2004); </a:t>
          </a:r>
          <a:r>
            <a:rPr lang="en-US" sz="1800" i="1" dirty="0" smtClean="0">
              <a:latin typeface="Times New Roman" pitchFamily="18" charset="0"/>
              <a:cs typeface="Times New Roman" pitchFamily="18" charset="0"/>
            </a:rPr>
            <a:t>Glenn v. Bromby</a:t>
          </a:r>
          <a:r>
            <a:rPr lang="en-US" sz="1800" i="0" dirty="0" smtClean="0">
              <a:latin typeface="Times New Roman" pitchFamily="18" charset="0"/>
              <a:cs typeface="Times New Roman" pitchFamily="18" charset="0"/>
            </a:rPr>
            <a:t>, 663 F.3d 1312 (11</a:t>
          </a:r>
          <a:r>
            <a:rPr lang="en-US" sz="1800" i="0" baseline="30000" dirty="0" smtClean="0">
              <a:latin typeface="Times New Roman" pitchFamily="18" charset="0"/>
              <a:cs typeface="Times New Roman" pitchFamily="18" charset="0"/>
            </a:rPr>
            <a:t>th</a:t>
          </a:r>
          <a:r>
            <a:rPr lang="en-US" sz="1800" i="0" dirty="0" smtClean="0">
              <a:latin typeface="Times New Roman" pitchFamily="18" charset="0"/>
              <a:cs typeface="Times New Roman" pitchFamily="18" charset="0"/>
            </a:rPr>
            <a:t> Cir. 2011). </a:t>
          </a:r>
          <a:endParaRPr lang="en-US" sz="1800" i="0" dirty="0">
            <a:latin typeface="Times New Roman" pitchFamily="18" charset="0"/>
            <a:cs typeface="Times New Roman" pitchFamily="18" charset="0"/>
          </a:endParaRPr>
        </a:p>
      </dgm:t>
    </dgm:pt>
    <dgm:pt modelId="{277E40EF-17A9-4945-ADE5-293D94C1AA83}" type="parTrans" cxnId="{037522F2-A63E-46A7-A7AF-F71B7E47C3EC}">
      <dgm:prSet/>
      <dgm:spPr/>
      <dgm:t>
        <a:bodyPr/>
        <a:lstStyle/>
        <a:p>
          <a:endParaRPr lang="en-US"/>
        </a:p>
      </dgm:t>
    </dgm:pt>
    <dgm:pt modelId="{E174427C-35E1-47AC-8730-B5019CCFB9AC}" type="sibTrans" cxnId="{037522F2-A63E-46A7-A7AF-F71B7E47C3EC}">
      <dgm:prSet/>
      <dgm:spPr/>
      <dgm:t>
        <a:bodyPr/>
        <a:lstStyle/>
        <a:p>
          <a:endParaRPr lang="en-US"/>
        </a:p>
      </dgm:t>
    </dgm:pt>
    <dgm:pt modelId="{570F2882-C941-4D65-840C-12CF51CBC60D}">
      <dgm:prSet phldrT="[Text]" custT="1"/>
      <dgm:spPr/>
      <dgm:t>
        <a:bodyPr/>
        <a:lstStyle/>
        <a:p>
          <a:r>
            <a:rPr lang="en-US" sz="1800" i="0" dirty="0" smtClean="0">
              <a:latin typeface="Times New Roman" pitchFamily="18" charset="0"/>
              <a:cs typeface="Times New Roman" pitchFamily="18" charset="0"/>
            </a:rPr>
            <a:t>However, some courts simultaneously rejected extending protections under Title VII to transgender persons.  </a:t>
          </a:r>
          <a:r>
            <a:rPr lang="en-US" sz="1800" i="1" dirty="0" smtClean="0">
              <a:latin typeface="Times New Roman" pitchFamily="18" charset="0"/>
              <a:cs typeface="Times New Roman" pitchFamily="18" charset="0"/>
            </a:rPr>
            <a:t>See e.g., </a:t>
          </a:r>
          <a:r>
            <a:rPr lang="en-US" sz="1800" i="1" dirty="0" err="1" smtClean="0">
              <a:latin typeface="Times New Roman" pitchFamily="18" charset="0"/>
              <a:cs typeface="Times New Roman" pitchFamily="18" charset="0"/>
            </a:rPr>
            <a:t>Etsitty</a:t>
          </a:r>
          <a:r>
            <a:rPr lang="en-US" sz="1800" i="1" dirty="0" smtClean="0">
              <a:latin typeface="Times New Roman" pitchFamily="18" charset="0"/>
              <a:cs typeface="Times New Roman" pitchFamily="18" charset="0"/>
            </a:rPr>
            <a:t> v. Utah Transit Auth., </a:t>
          </a:r>
          <a:r>
            <a:rPr lang="en-US" sz="1800" i="0" dirty="0" smtClean="0">
              <a:latin typeface="Times New Roman" pitchFamily="18" charset="0"/>
              <a:cs typeface="Times New Roman" pitchFamily="18" charset="0"/>
            </a:rPr>
            <a:t>502 F.3d 1215 (10</a:t>
          </a:r>
          <a:r>
            <a:rPr lang="en-US" sz="1800" i="0" baseline="30000" dirty="0" smtClean="0">
              <a:latin typeface="Times New Roman" pitchFamily="18" charset="0"/>
              <a:cs typeface="Times New Roman" pitchFamily="18" charset="0"/>
            </a:rPr>
            <a:t>th</a:t>
          </a:r>
          <a:r>
            <a:rPr lang="en-US" sz="1800" i="0" dirty="0" smtClean="0">
              <a:latin typeface="Times New Roman" pitchFamily="18" charset="0"/>
              <a:cs typeface="Times New Roman" pitchFamily="18" charset="0"/>
            </a:rPr>
            <a:t> Cir. 2005).</a:t>
          </a:r>
          <a:endParaRPr lang="en-US" sz="1800" i="0" dirty="0">
            <a:latin typeface="Times New Roman" pitchFamily="18" charset="0"/>
            <a:cs typeface="Times New Roman" pitchFamily="18" charset="0"/>
          </a:endParaRPr>
        </a:p>
      </dgm:t>
    </dgm:pt>
    <dgm:pt modelId="{D0DA2A44-152C-441E-B426-C6935CE9510F}" type="parTrans" cxnId="{CA53343B-B2F1-4499-8430-B5954887252A}">
      <dgm:prSet/>
      <dgm:spPr/>
      <dgm:t>
        <a:bodyPr/>
        <a:lstStyle/>
        <a:p>
          <a:endParaRPr lang="en-US"/>
        </a:p>
      </dgm:t>
    </dgm:pt>
    <dgm:pt modelId="{AE8A57AC-C545-41C4-A5E5-4C77B03E6EEE}" type="sibTrans" cxnId="{CA53343B-B2F1-4499-8430-B5954887252A}">
      <dgm:prSet/>
      <dgm:spPr/>
      <dgm:t>
        <a:bodyPr/>
        <a:lstStyle/>
        <a:p>
          <a:endParaRPr lang="en-US"/>
        </a:p>
      </dgm:t>
    </dgm:pt>
    <dgm:pt modelId="{2DAF3367-2268-423D-A34E-C453AF45B4D2}">
      <dgm:prSet phldrT="[Text]" custT="1"/>
      <dgm:spPr/>
      <dgm:t>
        <a:bodyPr/>
        <a:lstStyle/>
        <a:p>
          <a:endParaRPr lang="en-US" sz="1800" i="0" dirty="0">
            <a:latin typeface="Times New Roman" pitchFamily="18" charset="0"/>
            <a:cs typeface="Times New Roman" pitchFamily="18" charset="0"/>
          </a:endParaRPr>
        </a:p>
      </dgm:t>
    </dgm:pt>
    <dgm:pt modelId="{4FB833A9-3D72-401B-B91E-B2D6650F5CCB}" type="parTrans" cxnId="{B9D82CEF-8EE6-48D9-970F-D59B497BEB65}">
      <dgm:prSet/>
      <dgm:spPr/>
      <dgm:t>
        <a:bodyPr/>
        <a:lstStyle/>
        <a:p>
          <a:endParaRPr lang="en-US"/>
        </a:p>
      </dgm:t>
    </dgm:pt>
    <dgm:pt modelId="{257FEFD8-BD35-4EF2-907A-5A3ECFF7797D}" type="sibTrans" cxnId="{B9D82CEF-8EE6-48D9-970F-D59B497BEB65}">
      <dgm:prSet/>
      <dgm:spPr/>
      <dgm:t>
        <a:bodyPr/>
        <a:lstStyle/>
        <a:p>
          <a:endParaRPr lang="en-US"/>
        </a:p>
      </dgm:t>
    </dgm:pt>
    <dgm:pt modelId="{8DB7F10A-EFAA-4748-A8AA-C0854F3EF994}" type="pres">
      <dgm:prSet presAssocID="{11F4D13C-1142-4DF0-BA97-4ACF1430EA1E}" presName="linearFlow" presStyleCnt="0">
        <dgm:presLayoutVars>
          <dgm:dir/>
          <dgm:animLvl val="lvl"/>
          <dgm:resizeHandles val="exact"/>
        </dgm:presLayoutVars>
      </dgm:prSet>
      <dgm:spPr/>
      <dgm:t>
        <a:bodyPr/>
        <a:lstStyle/>
        <a:p>
          <a:endParaRPr lang="en-US"/>
        </a:p>
      </dgm:t>
    </dgm:pt>
    <dgm:pt modelId="{4C4F7389-264B-442E-93B3-5292633E9F34}" type="pres">
      <dgm:prSet presAssocID="{77D7C956-2157-431F-9BEC-BF44267601CF}" presName="composite" presStyleCnt="0"/>
      <dgm:spPr/>
      <dgm:t>
        <a:bodyPr/>
        <a:lstStyle/>
        <a:p>
          <a:endParaRPr lang="en-US"/>
        </a:p>
      </dgm:t>
    </dgm:pt>
    <dgm:pt modelId="{610A0CD8-52EE-41F8-8DC2-A31B09BADB5C}" type="pres">
      <dgm:prSet presAssocID="{77D7C956-2157-431F-9BEC-BF44267601CF}" presName="parentText" presStyleLbl="alignNode1" presStyleIdx="0" presStyleCnt="1">
        <dgm:presLayoutVars>
          <dgm:chMax val="1"/>
          <dgm:bulletEnabled val="1"/>
        </dgm:presLayoutVars>
      </dgm:prSet>
      <dgm:spPr/>
      <dgm:t>
        <a:bodyPr/>
        <a:lstStyle/>
        <a:p>
          <a:endParaRPr lang="en-US"/>
        </a:p>
      </dgm:t>
    </dgm:pt>
    <dgm:pt modelId="{B3625AC7-3833-42F9-A8DF-4B6EBCCEDECB}" type="pres">
      <dgm:prSet presAssocID="{77D7C956-2157-431F-9BEC-BF44267601CF}" presName="descendantText" presStyleLbl="alignAcc1" presStyleIdx="0" presStyleCnt="1" custScaleY="186128" custLinFactNeighborY="-4045">
        <dgm:presLayoutVars>
          <dgm:bulletEnabled val="1"/>
        </dgm:presLayoutVars>
      </dgm:prSet>
      <dgm:spPr/>
      <dgm:t>
        <a:bodyPr/>
        <a:lstStyle/>
        <a:p>
          <a:endParaRPr lang="en-US"/>
        </a:p>
      </dgm:t>
    </dgm:pt>
  </dgm:ptLst>
  <dgm:cxnLst>
    <dgm:cxn modelId="{A9FB8EDD-D603-4C62-91BC-EBB025C4FE86}" type="presOf" srcId="{570F2882-C941-4D65-840C-12CF51CBC60D}" destId="{B3625AC7-3833-42F9-A8DF-4B6EBCCEDECB}" srcOrd="0" destOrd="2" presId="urn:microsoft.com/office/officeart/2005/8/layout/chevron2"/>
    <dgm:cxn modelId="{538C3750-C5E4-463E-80F1-50B5B5302780}" type="presOf" srcId="{77D7C956-2157-431F-9BEC-BF44267601CF}" destId="{610A0CD8-52EE-41F8-8DC2-A31B09BADB5C}" srcOrd="0" destOrd="0" presId="urn:microsoft.com/office/officeart/2005/8/layout/chevron2"/>
    <dgm:cxn modelId="{037522F2-A63E-46A7-A7AF-F71B7E47C3EC}" srcId="{77D7C956-2157-431F-9BEC-BF44267601CF}" destId="{0E00F084-5394-43E3-8057-9B8B1E58ECAC}" srcOrd="0" destOrd="0" parTransId="{277E40EF-17A9-4945-ADE5-293D94C1AA83}" sibTransId="{E174427C-35E1-47AC-8730-B5019CCFB9AC}"/>
    <dgm:cxn modelId="{B9D82CEF-8EE6-48D9-970F-D59B497BEB65}" srcId="{77D7C956-2157-431F-9BEC-BF44267601CF}" destId="{2DAF3367-2268-423D-A34E-C453AF45B4D2}" srcOrd="1" destOrd="0" parTransId="{4FB833A9-3D72-401B-B91E-B2D6650F5CCB}" sibTransId="{257FEFD8-BD35-4EF2-907A-5A3ECFF7797D}"/>
    <dgm:cxn modelId="{864E4DD0-458E-4BF5-B406-887EB0C3EF0C}" srcId="{11F4D13C-1142-4DF0-BA97-4ACF1430EA1E}" destId="{77D7C956-2157-431F-9BEC-BF44267601CF}" srcOrd="0" destOrd="0" parTransId="{6771ACCA-05A0-4422-A369-C956ABF618B7}" sibTransId="{76765AA9-6BEE-4827-9238-A2A794C0CB6F}"/>
    <dgm:cxn modelId="{8EDC74B5-F411-451D-97E2-00A30DD00CF6}" type="presOf" srcId="{2DAF3367-2268-423D-A34E-C453AF45B4D2}" destId="{B3625AC7-3833-42F9-A8DF-4B6EBCCEDECB}" srcOrd="0" destOrd="1" presId="urn:microsoft.com/office/officeart/2005/8/layout/chevron2"/>
    <dgm:cxn modelId="{C69EA6FE-0311-49ED-969D-EAC7D1630CC3}" type="presOf" srcId="{0E00F084-5394-43E3-8057-9B8B1E58ECAC}" destId="{B3625AC7-3833-42F9-A8DF-4B6EBCCEDECB}" srcOrd="0" destOrd="0" presId="urn:microsoft.com/office/officeart/2005/8/layout/chevron2"/>
    <dgm:cxn modelId="{CA53343B-B2F1-4499-8430-B5954887252A}" srcId="{77D7C956-2157-431F-9BEC-BF44267601CF}" destId="{570F2882-C941-4D65-840C-12CF51CBC60D}" srcOrd="2" destOrd="0" parTransId="{D0DA2A44-152C-441E-B426-C6935CE9510F}" sibTransId="{AE8A57AC-C545-41C4-A5E5-4C77B03E6EEE}"/>
    <dgm:cxn modelId="{A546A110-D3A6-40B8-BD1B-766750637ABA}" type="presOf" srcId="{11F4D13C-1142-4DF0-BA97-4ACF1430EA1E}" destId="{8DB7F10A-EFAA-4748-A8AA-C0854F3EF994}" srcOrd="0" destOrd="0" presId="urn:microsoft.com/office/officeart/2005/8/layout/chevron2"/>
    <dgm:cxn modelId="{1E5EA5F4-DED1-4B05-AF18-BAB568AD09C5}" type="presParOf" srcId="{8DB7F10A-EFAA-4748-A8AA-C0854F3EF994}" destId="{4C4F7389-264B-442E-93B3-5292633E9F34}" srcOrd="0" destOrd="0" presId="urn:microsoft.com/office/officeart/2005/8/layout/chevron2"/>
    <dgm:cxn modelId="{03180988-959F-44DF-A587-1B00251278BF}" type="presParOf" srcId="{4C4F7389-264B-442E-93B3-5292633E9F34}" destId="{610A0CD8-52EE-41F8-8DC2-A31B09BADB5C}" srcOrd="0" destOrd="0" presId="urn:microsoft.com/office/officeart/2005/8/layout/chevron2"/>
    <dgm:cxn modelId="{6E623D66-E8AD-46FF-B0FC-DA4F2A31AD0D}" type="presParOf" srcId="{4C4F7389-264B-442E-93B3-5292633E9F34}" destId="{B3625AC7-3833-42F9-A8DF-4B6EBCCEDEC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A74227-0F79-4907-8338-07601F24EE50}"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en-US"/>
        </a:p>
      </dgm:t>
    </dgm:pt>
    <dgm:pt modelId="{77C2E2A2-B459-46CE-9D31-AD3C3CEECE49}">
      <dgm:prSet phldrT="[Text]"/>
      <dgm:spPr/>
      <dgm:t>
        <a:bodyPr/>
        <a:lstStyle/>
        <a:p>
          <a:r>
            <a:rPr lang="en-US" b="1" dirty="0" smtClean="0"/>
            <a:t>2011</a:t>
          </a:r>
          <a:endParaRPr lang="en-US" b="1" dirty="0"/>
        </a:p>
      </dgm:t>
    </dgm:pt>
    <dgm:pt modelId="{478982F2-EA84-48AB-B111-25F27F8E79D8}" type="parTrans" cxnId="{C6D3316E-1C8E-479A-9D54-19196A1BA278}">
      <dgm:prSet/>
      <dgm:spPr/>
      <dgm:t>
        <a:bodyPr/>
        <a:lstStyle/>
        <a:p>
          <a:endParaRPr lang="en-US"/>
        </a:p>
      </dgm:t>
    </dgm:pt>
    <dgm:pt modelId="{AE715FAF-4446-40DF-9A5C-1E06A8E2A078}" type="sibTrans" cxnId="{C6D3316E-1C8E-479A-9D54-19196A1BA278}">
      <dgm:prSet/>
      <dgm:spPr/>
      <dgm:t>
        <a:bodyPr/>
        <a:lstStyle/>
        <a:p>
          <a:endParaRPr lang="en-US"/>
        </a:p>
      </dgm:t>
    </dgm:pt>
    <dgm:pt modelId="{20159DA2-3D2E-4EF2-A4BB-F42812D84699}">
      <dgm:prSet phldrT="[Text]"/>
      <dgm:spPr/>
      <dgm:t>
        <a:bodyPr/>
        <a:lstStyle/>
        <a:p>
          <a:r>
            <a:rPr lang="en-US" dirty="0" smtClean="0">
              <a:latin typeface="Times New Roman" pitchFamily="18" charset="0"/>
              <a:cs typeface="Times New Roman" pitchFamily="18" charset="0"/>
            </a:rPr>
            <a:t>Office of Personnel Management announces federal government’s policy to provide a workplace free of discrimination based on gender identity. </a:t>
          </a:r>
          <a:r>
            <a:rPr lang="en-US" i="1" dirty="0" smtClean="0">
              <a:latin typeface="Times New Roman" pitchFamily="18" charset="0"/>
              <a:cs typeface="Times New Roman" pitchFamily="18" charset="0"/>
            </a:rPr>
            <a:t>See </a:t>
          </a:r>
          <a:r>
            <a:rPr lang="en-US" i="1" dirty="0" smtClean="0">
              <a:solidFill>
                <a:srgbClr val="336699"/>
              </a:solidFill>
              <a:latin typeface="Times New Roman" pitchFamily="18" charset="0"/>
              <a:cs typeface="Times New Roman" pitchFamily="18" charset="0"/>
              <a:hlinkClick xmlns:r="http://schemas.openxmlformats.org/officeDocument/2006/relationships" r:id="rId1"/>
            </a:rPr>
            <a:t>http://www.opm.gov/policy-data-oversight/diversity-and-inclusion/reference-materials/gender-identity-guidance/</a:t>
          </a:r>
          <a:r>
            <a:rPr lang="en-US" i="1" dirty="0" smtClean="0">
              <a:solidFill>
                <a:srgbClr val="336699"/>
              </a:solidFill>
              <a:latin typeface="Times New Roman" pitchFamily="18" charset="0"/>
              <a:cs typeface="Times New Roman" pitchFamily="18" charset="0"/>
            </a:rPr>
            <a:t> </a:t>
          </a:r>
          <a:endParaRPr lang="en-US" dirty="0">
            <a:solidFill>
              <a:srgbClr val="336699"/>
            </a:solidFill>
            <a:latin typeface="Times New Roman" pitchFamily="18" charset="0"/>
            <a:cs typeface="Times New Roman" pitchFamily="18" charset="0"/>
          </a:endParaRPr>
        </a:p>
      </dgm:t>
    </dgm:pt>
    <dgm:pt modelId="{CD600DBF-5A7A-4DB2-8C91-D49141BA876A}" type="parTrans" cxnId="{5B77BAD1-4787-4E17-B339-EAE8D41245FE}">
      <dgm:prSet/>
      <dgm:spPr/>
      <dgm:t>
        <a:bodyPr/>
        <a:lstStyle/>
        <a:p>
          <a:endParaRPr lang="en-US"/>
        </a:p>
      </dgm:t>
    </dgm:pt>
    <dgm:pt modelId="{0D93B544-567E-43A4-926B-49B9B57A3170}" type="sibTrans" cxnId="{5B77BAD1-4787-4E17-B339-EAE8D41245FE}">
      <dgm:prSet/>
      <dgm:spPr/>
      <dgm:t>
        <a:bodyPr/>
        <a:lstStyle/>
        <a:p>
          <a:endParaRPr lang="en-US"/>
        </a:p>
      </dgm:t>
    </dgm:pt>
    <dgm:pt modelId="{75FD8B6B-8A05-4330-8D0D-A4A5543E1393}">
      <dgm:prSet phldrT="[Text]"/>
      <dgm:spPr/>
      <dgm:t>
        <a:bodyPr/>
        <a:lstStyle/>
        <a:p>
          <a:r>
            <a:rPr lang="en-US" dirty="0" smtClean="0">
              <a:latin typeface="Times New Roman" pitchFamily="18" charset="0"/>
              <a:cs typeface="Times New Roman" pitchFamily="18" charset="0"/>
            </a:rPr>
            <a:t>EEOC ruled that discrimination on the basis of gender identity is sex discrimination. </a:t>
          </a:r>
          <a:r>
            <a:rPr lang="en-US" i="1" dirty="0" smtClean="0">
              <a:latin typeface="Times New Roman" pitchFamily="18" charset="0"/>
              <a:cs typeface="Times New Roman" pitchFamily="18" charset="0"/>
            </a:rPr>
            <a:t>See  Macy v. Holder</a:t>
          </a:r>
          <a:r>
            <a:rPr lang="en-US" i="0" dirty="0" smtClean="0">
              <a:latin typeface="Times New Roman" pitchFamily="18" charset="0"/>
              <a:cs typeface="Times New Roman" pitchFamily="18" charset="0"/>
            </a:rPr>
            <a:t>, Appeal No. 0120120821 (EEOC, April 20, 2012). </a:t>
          </a:r>
          <a:endParaRPr lang="en-US" dirty="0">
            <a:latin typeface="Times New Roman" pitchFamily="18" charset="0"/>
            <a:cs typeface="Times New Roman" pitchFamily="18" charset="0"/>
          </a:endParaRPr>
        </a:p>
      </dgm:t>
    </dgm:pt>
    <dgm:pt modelId="{F2AAB16A-96C1-4EDA-BF00-73B022565A66}">
      <dgm:prSet phldrT="[Text]"/>
      <dgm:spPr/>
      <dgm:t>
        <a:bodyPr/>
        <a:lstStyle/>
        <a:p>
          <a:r>
            <a:rPr lang="en-US" b="1" dirty="0" smtClean="0"/>
            <a:t>2012</a:t>
          </a:r>
          <a:endParaRPr lang="en-US" b="1" dirty="0"/>
        </a:p>
      </dgm:t>
    </dgm:pt>
    <dgm:pt modelId="{76582C41-C0CC-48B5-8358-79624CB5A68A}" type="sibTrans" cxnId="{350882DE-BED2-4F66-A4F7-F68477DED5B0}">
      <dgm:prSet/>
      <dgm:spPr/>
      <dgm:t>
        <a:bodyPr/>
        <a:lstStyle/>
        <a:p>
          <a:endParaRPr lang="en-US"/>
        </a:p>
      </dgm:t>
    </dgm:pt>
    <dgm:pt modelId="{EB2ED43E-24B1-4B42-B823-0DCFCBDF35C8}" type="parTrans" cxnId="{350882DE-BED2-4F66-A4F7-F68477DED5B0}">
      <dgm:prSet/>
      <dgm:spPr/>
      <dgm:t>
        <a:bodyPr/>
        <a:lstStyle/>
        <a:p>
          <a:endParaRPr lang="en-US"/>
        </a:p>
      </dgm:t>
    </dgm:pt>
    <dgm:pt modelId="{54FA00FC-59D6-4057-98D7-72054C71EA20}" type="sibTrans" cxnId="{0FDB8D54-FBDA-414C-99B2-40F5F974F936}">
      <dgm:prSet/>
      <dgm:spPr/>
      <dgm:t>
        <a:bodyPr/>
        <a:lstStyle/>
        <a:p>
          <a:endParaRPr lang="en-US"/>
        </a:p>
      </dgm:t>
    </dgm:pt>
    <dgm:pt modelId="{A2559005-E30D-4C96-91CC-A37A2B631152}" type="parTrans" cxnId="{0FDB8D54-FBDA-414C-99B2-40F5F974F936}">
      <dgm:prSet/>
      <dgm:spPr/>
      <dgm:t>
        <a:bodyPr/>
        <a:lstStyle/>
        <a:p>
          <a:endParaRPr lang="en-US"/>
        </a:p>
      </dgm:t>
    </dgm:pt>
    <dgm:pt modelId="{C2C56FDD-C461-4A7E-91D3-D0CD70AD08E8}" type="pres">
      <dgm:prSet presAssocID="{FFA74227-0F79-4907-8338-07601F24EE50}" presName="linearFlow" presStyleCnt="0">
        <dgm:presLayoutVars>
          <dgm:dir/>
          <dgm:animLvl val="lvl"/>
          <dgm:resizeHandles val="exact"/>
        </dgm:presLayoutVars>
      </dgm:prSet>
      <dgm:spPr/>
      <dgm:t>
        <a:bodyPr/>
        <a:lstStyle/>
        <a:p>
          <a:endParaRPr lang="en-US"/>
        </a:p>
      </dgm:t>
    </dgm:pt>
    <dgm:pt modelId="{34E1413B-4792-4695-90F3-182CA7AF4A90}" type="pres">
      <dgm:prSet presAssocID="{77C2E2A2-B459-46CE-9D31-AD3C3CEECE49}" presName="composite" presStyleCnt="0"/>
      <dgm:spPr/>
      <dgm:t>
        <a:bodyPr/>
        <a:lstStyle/>
        <a:p>
          <a:endParaRPr lang="en-US"/>
        </a:p>
      </dgm:t>
    </dgm:pt>
    <dgm:pt modelId="{061FBEC6-34A7-4D4F-8DF5-214D1EB417AE}" type="pres">
      <dgm:prSet presAssocID="{77C2E2A2-B459-46CE-9D31-AD3C3CEECE49}" presName="parentText" presStyleLbl="alignNode1" presStyleIdx="0" presStyleCnt="2">
        <dgm:presLayoutVars>
          <dgm:chMax val="1"/>
          <dgm:bulletEnabled val="1"/>
        </dgm:presLayoutVars>
      </dgm:prSet>
      <dgm:spPr/>
      <dgm:t>
        <a:bodyPr/>
        <a:lstStyle/>
        <a:p>
          <a:endParaRPr lang="en-US"/>
        </a:p>
      </dgm:t>
    </dgm:pt>
    <dgm:pt modelId="{FA26008E-BA76-45A2-BE62-A45B480B23FF}" type="pres">
      <dgm:prSet presAssocID="{77C2E2A2-B459-46CE-9D31-AD3C3CEECE49}" presName="descendantText" presStyleLbl="alignAcc1" presStyleIdx="0" presStyleCnt="2">
        <dgm:presLayoutVars>
          <dgm:bulletEnabled val="1"/>
        </dgm:presLayoutVars>
      </dgm:prSet>
      <dgm:spPr/>
      <dgm:t>
        <a:bodyPr/>
        <a:lstStyle/>
        <a:p>
          <a:endParaRPr lang="en-US"/>
        </a:p>
      </dgm:t>
    </dgm:pt>
    <dgm:pt modelId="{CECD7628-B752-41F6-9014-24E7ED6CD7FC}" type="pres">
      <dgm:prSet presAssocID="{AE715FAF-4446-40DF-9A5C-1E06A8E2A078}" presName="sp" presStyleCnt="0"/>
      <dgm:spPr/>
      <dgm:t>
        <a:bodyPr/>
        <a:lstStyle/>
        <a:p>
          <a:endParaRPr lang="en-US"/>
        </a:p>
      </dgm:t>
    </dgm:pt>
    <dgm:pt modelId="{7B9E6C22-CCDE-45B8-8912-9040D0B7997D}" type="pres">
      <dgm:prSet presAssocID="{F2AAB16A-96C1-4EDA-BF00-73B022565A66}" presName="composite" presStyleCnt="0"/>
      <dgm:spPr/>
      <dgm:t>
        <a:bodyPr/>
        <a:lstStyle/>
        <a:p>
          <a:endParaRPr lang="en-US"/>
        </a:p>
      </dgm:t>
    </dgm:pt>
    <dgm:pt modelId="{42751606-36E8-40BD-B15C-AAA30D0B5872}" type="pres">
      <dgm:prSet presAssocID="{F2AAB16A-96C1-4EDA-BF00-73B022565A66}" presName="parentText" presStyleLbl="alignNode1" presStyleIdx="1" presStyleCnt="2" custLinFactNeighborY="-417">
        <dgm:presLayoutVars>
          <dgm:chMax val="1"/>
          <dgm:bulletEnabled val="1"/>
        </dgm:presLayoutVars>
      </dgm:prSet>
      <dgm:spPr/>
      <dgm:t>
        <a:bodyPr/>
        <a:lstStyle/>
        <a:p>
          <a:endParaRPr lang="en-US"/>
        </a:p>
      </dgm:t>
    </dgm:pt>
    <dgm:pt modelId="{C8456767-6736-42BB-B78B-7604E919576C}" type="pres">
      <dgm:prSet presAssocID="{F2AAB16A-96C1-4EDA-BF00-73B022565A66}" presName="descendantText" presStyleLbl="alignAcc1" presStyleIdx="1" presStyleCnt="2">
        <dgm:presLayoutVars>
          <dgm:bulletEnabled val="1"/>
        </dgm:presLayoutVars>
      </dgm:prSet>
      <dgm:spPr/>
      <dgm:t>
        <a:bodyPr/>
        <a:lstStyle/>
        <a:p>
          <a:endParaRPr lang="en-US"/>
        </a:p>
      </dgm:t>
    </dgm:pt>
  </dgm:ptLst>
  <dgm:cxnLst>
    <dgm:cxn modelId="{8A428829-A8C6-4B37-BA79-AE2156CFEA1F}" type="presOf" srcId="{75FD8B6B-8A05-4330-8D0D-A4A5543E1393}" destId="{C8456767-6736-42BB-B78B-7604E919576C}" srcOrd="0" destOrd="0" presId="urn:microsoft.com/office/officeart/2005/8/layout/chevron2"/>
    <dgm:cxn modelId="{B8A6B8B0-D6A1-446C-9E99-6206CEE56ABB}" type="presOf" srcId="{FFA74227-0F79-4907-8338-07601F24EE50}" destId="{C2C56FDD-C461-4A7E-91D3-D0CD70AD08E8}" srcOrd="0" destOrd="0" presId="urn:microsoft.com/office/officeart/2005/8/layout/chevron2"/>
    <dgm:cxn modelId="{5B77BAD1-4787-4E17-B339-EAE8D41245FE}" srcId="{77C2E2A2-B459-46CE-9D31-AD3C3CEECE49}" destId="{20159DA2-3D2E-4EF2-A4BB-F42812D84699}" srcOrd="0" destOrd="0" parTransId="{CD600DBF-5A7A-4DB2-8C91-D49141BA876A}" sibTransId="{0D93B544-567E-43A4-926B-49B9B57A3170}"/>
    <dgm:cxn modelId="{350882DE-BED2-4F66-A4F7-F68477DED5B0}" srcId="{FFA74227-0F79-4907-8338-07601F24EE50}" destId="{F2AAB16A-96C1-4EDA-BF00-73B022565A66}" srcOrd="1" destOrd="0" parTransId="{EB2ED43E-24B1-4B42-B823-0DCFCBDF35C8}" sibTransId="{76582C41-C0CC-48B5-8358-79624CB5A68A}"/>
    <dgm:cxn modelId="{6A8BA288-7265-4637-9981-E7368D66735A}" type="presOf" srcId="{20159DA2-3D2E-4EF2-A4BB-F42812D84699}" destId="{FA26008E-BA76-45A2-BE62-A45B480B23FF}" srcOrd="0" destOrd="0" presId="urn:microsoft.com/office/officeart/2005/8/layout/chevron2"/>
    <dgm:cxn modelId="{0FDB8D54-FBDA-414C-99B2-40F5F974F936}" srcId="{F2AAB16A-96C1-4EDA-BF00-73B022565A66}" destId="{75FD8B6B-8A05-4330-8D0D-A4A5543E1393}" srcOrd="0" destOrd="0" parTransId="{A2559005-E30D-4C96-91CC-A37A2B631152}" sibTransId="{54FA00FC-59D6-4057-98D7-72054C71EA20}"/>
    <dgm:cxn modelId="{49BFE98E-8832-4E32-B16D-0BF00895E7EF}" type="presOf" srcId="{77C2E2A2-B459-46CE-9D31-AD3C3CEECE49}" destId="{061FBEC6-34A7-4D4F-8DF5-214D1EB417AE}" srcOrd="0" destOrd="0" presId="urn:microsoft.com/office/officeart/2005/8/layout/chevron2"/>
    <dgm:cxn modelId="{C6D3316E-1C8E-479A-9D54-19196A1BA278}" srcId="{FFA74227-0F79-4907-8338-07601F24EE50}" destId="{77C2E2A2-B459-46CE-9D31-AD3C3CEECE49}" srcOrd="0" destOrd="0" parTransId="{478982F2-EA84-48AB-B111-25F27F8E79D8}" sibTransId="{AE715FAF-4446-40DF-9A5C-1E06A8E2A078}"/>
    <dgm:cxn modelId="{12DF139D-EBD0-44C7-BBB5-8B5E5D9253BF}" type="presOf" srcId="{F2AAB16A-96C1-4EDA-BF00-73B022565A66}" destId="{42751606-36E8-40BD-B15C-AAA30D0B5872}" srcOrd="0" destOrd="0" presId="urn:microsoft.com/office/officeart/2005/8/layout/chevron2"/>
    <dgm:cxn modelId="{524C6648-32D4-4FBC-ABF8-2EADE1C8073C}" type="presParOf" srcId="{C2C56FDD-C461-4A7E-91D3-D0CD70AD08E8}" destId="{34E1413B-4792-4695-90F3-182CA7AF4A90}" srcOrd="0" destOrd="0" presId="urn:microsoft.com/office/officeart/2005/8/layout/chevron2"/>
    <dgm:cxn modelId="{A1265EF2-8330-4E6F-AB14-FF23024A83C5}" type="presParOf" srcId="{34E1413B-4792-4695-90F3-182CA7AF4A90}" destId="{061FBEC6-34A7-4D4F-8DF5-214D1EB417AE}" srcOrd="0" destOrd="0" presId="urn:microsoft.com/office/officeart/2005/8/layout/chevron2"/>
    <dgm:cxn modelId="{D33D7505-5C60-4435-9CAA-8B38411003F9}" type="presParOf" srcId="{34E1413B-4792-4695-90F3-182CA7AF4A90}" destId="{FA26008E-BA76-45A2-BE62-A45B480B23FF}" srcOrd="1" destOrd="0" presId="urn:microsoft.com/office/officeart/2005/8/layout/chevron2"/>
    <dgm:cxn modelId="{E13FCCF5-A4B6-4846-8F28-0522EF3AE41D}" type="presParOf" srcId="{C2C56FDD-C461-4A7E-91D3-D0CD70AD08E8}" destId="{CECD7628-B752-41F6-9014-24E7ED6CD7FC}" srcOrd="1" destOrd="0" presId="urn:microsoft.com/office/officeart/2005/8/layout/chevron2"/>
    <dgm:cxn modelId="{F8D709D5-356C-439A-83DC-EBD04C303359}" type="presParOf" srcId="{C2C56FDD-C461-4A7E-91D3-D0CD70AD08E8}" destId="{7B9E6C22-CCDE-45B8-8912-9040D0B7997D}" srcOrd="2" destOrd="0" presId="urn:microsoft.com/office/officeart/2005/8/layout/chevron2"/>
    <dgm:cxn modelId="{31D4AD23-FA1A-4152-896E-CB75951F3EDF}" type="presParOf" srcId="{7B9E6C22-CCDE-45B8-8912-9040D0B7997D}" destId="{42751606-36E8-40BD-B15C-AAA30D0B5872}" srcOrd="0" destOrd="0" presId="urn:microsoft.com/office/officeart/2005/8/layout/chevron2"/>
    <dgm:cxn modelId="{EAD390CF-8EF1-45A6-9E57-FD857A4D2594}" type="presParOf" srcId="{7B9E6C22-CCDE-45B8-8912-9040D0B7997D}" destId="{C8456767-6736-42BB-B78B-7604E919576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91FB17-3F07-442A-85AC-4964CAAE6102}"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en-US"/>
        </a:p>
      </dgm:t>
    </dgm:pt>
    <dgm:pt modelId="{F11CC63C-719E-43D1-A118-4210C6B90324}">
      <dgm:prSet phldrT="[Text]"/>
      <dgm:spPr/>
      <dgm:t>
        <a:bodyPr/>
        <a:lstStyle/>
        <a:p>
          <a:r>
            <a:rPr lang="en-US" b="1" dirty="0" smtClean="0"/>
            <a:t>2013</a:t>
          </a:r>
          <a:endParaRPr lang="en-US" b="1" dirty="0"/>
        </a:p>
      </dgm:t>
    </dgm:pt>
    <dgm:pt modelId="{6189EADD-6B28-4CB4-9847-9F351E63ADEB}" type="parTrans" cxnId="{C5CB7979-18D2-4A08-B7E8-5D112B03E0CD}">
      <dgm:prSet/>
      <dgm:spPr/>
      <dgm:t>
        <a:bodyPr/>
        <a:lstStyle/>
        <a:p>
          <a:endParaRPr lang="en-US"/>
        </a:p>
      </dgm:t>
    </dgm:pt>
    <dgm:pt modelId="{63FD1AA5-C8BE-4747-963E-F1F0112F2E7C}" type="sibTrans" cxnId="{C5CB7979-18D2-4A08-B7E8-5D112B03E0CD}">
      <dgm:prSet/>
      <dgm:spPr/>
      <dgm:t>
        <a:bodyPr/>
        <a:lstStyle/>
        <a:p>
          <a:endParaRPr lang="en-US"/>
        </a:p>
      </dgm:t>
    </dgm:pt>
    <dgm:pt modelId="{44D0D82D-B34E-411C-9870-9A3094AB2F65}">
      <dgm:prSet phldrT="[Text]" custT="1"/>
      <dgm:spPr/>
      <dgm:t>
        <a:bodyPr/>
        <a:lstStyle/>
        <a:p>
          <a:r>
            <a:rPr lang="en-US" sz="1700" dirty="0" smtClean="0">
              <a:latin typeface="Times New Roman" pitchFamily="18" charset="0"/>
              <a:cs typeface="Times New Roman" pitchFamily="18" charset="0"/>
            </a:rPr>
            <a:t>Employment Non-Discrimination Act (“ENDA”)—proposed legislation that would prohibit discrimination in hiring and employment based on sexual orientation and gender identity—passes 64-32 in the Senate and is awaiting vote in the House. </a:t>
          </a:r>
          <a:endParaRPr lang="en-US" sz="1700" dirty="0">
            <a:latin typeface="Times New Roman" pitchFamily="18" charset="0"/>
            <a:cs typeface="Times New Roman" pitchFamily="18" charset="0"/>
          </a:endParaRPr>
        </a:p>
      </dgm:t>
    </dgm:pt>
    <dgm:pt modelId="{77BAACF9-4068-4BD6-936B-FCA50D5E41CC}" type="parTrans" cxnId="{027B74C8-665D-4E45-92E4-92025EE8C6AE}">
      <dgm:prSet/>
      <dgm:spPr/>
      <dgm:t>
        <a:bodyPr/>
        <a:lstStyle/>
        <a:p>
          <a:endParaRPr lang="en-US"/>
        </a:p>
      </dgm:t>
    </dgm:pt>
    <dgm:pt modelId="{CE782877-0F92-4BF4-9594-2CBC7879043D}" type="sibTrans" cxnId="{027B74C8-665D-4E45-92E4-92025EE8C6AE}">
      <dgm:prSet/>
      <dgm:spPr/>
      <dgm:t>
        <a:bodyPr/>
        <a:lstStyle/>
        <a:p>
          <a:endParaRPr lang="en-US"/>
        </a:p>
      </dgm:t>
    </dgm:pt>
    <dgm:pt modelId="{657DAB13-287D-4F24-AF2D-7EA7364A4F0C}">
      <dgm:prSet phldrT="[Text]"/>
      <dgm:spPr/>
      <dgm:t>
        <a:bodyPr/>
        <a:lstStyle/>
        <a:p>
          <a:r>
            <a:rPr lang="en-US" b="1" dirty="0" smtClean="0"/>
            <a:t>2014</a:t>
          </a:r>
          <a:endParaRPr lang="en-US" b="1" dirty="0"/>
        </a:p>
      </dgm:t>
    </dgm:pt>
    <dgm:pt modelId="{5A14503D-E2C0-42DB-B732-39E15E0C371F}" type="parTrans" cxnId="{F90F80EA-B448-4AB2-8898-90C7BB4B27B2}">
      <dgm:prSet/>
      <dgm:spPr/>
      <dgm:t>
        <a:bodyPr/>
        <a:lstStyle/>
        <a:p>
          <a:endParaRPr lang="en-US"/>
        </a:p>
      </dgm:t>
    </dgm:pt>
    <dgm:pt modelId="{116B8423-987A-45AC-9641-95FFC0C53FDA}" type="sibTrans" cxnId="{F90F80EA-B448-4AB2-8898-90C7BB4B27B2}">
      <dgm:prSet/>
      <dgm:spPr/>
      <dgm:t>
        <a:bodyPr/>
        <a:lstStyle/>
        <a:p>
          <a:endParaRPr lang="en-US"/>
        </a:p>
      </dgm:t>
    </dgm:pt>
    <dgm:pt modelId="{E7882DED-BB71-4145-8743-7C2FFA45DACC}">
      <dgm:prSet phldrT="[Text]" custT="1"/>
      <dgm:spPr/>
      <dgm:t>
        <a:bodyPr/>
        <a:lstStyle/>
        <a:p>
          <a:r>
            <a:rPr lang="en-US" sz="1700" dirty="0" smtClean="0">
              <a:latin typeface="Times New Roman" pitchFamily="18" charset="0"/>
              <a:cs typeface="Times New Roman" pitchFamily="18" charset="0"/>
            </a:rPr>
            <a:t>President Obama issues executive order prohibiting gender identity discrimination in federal employment and government contracting. </a:t>
          </a:r>
          <a:r>
            <a:rPr lang="en-US" sz="1700" i="1" dirty="0" smtClean="0">
              <a:latin typeface="Times New Roman" pitchFamily="18" charset="0"/>
              <a:cs typeface="Times New Roman" pitchFamily="18" charset="0"/>
            </a:rPr>
            <a:t>See </a:t>
          </a:r>
          <a:r>
            <a:rPr lang="en-US" sz="1700" i="0" dirty="0" smtClean="0">
              <a:latin typeface="Times New Roman" pitchFamily="18" charset="0"/>
              <a:cs typeface="Times New Roman" pitchFamily="18" charset="0"/>
            </a:rPr>
            <a:t>Exec. Order  No. 13,672, 79 Fed. Reg. 42,971 (2014). </a:t>
          </a:r>
          <a:endParaRPr lang="en-US" sz="1700" dirty="0">
            <a:latin typeface="Times New Roman" pitchFamily="18" charset="0"/>
            <a:cs typeface="Times New Roman" pitchFamily="18" charset="0"/>
          </a:endParaRPr>
        </a:p>
      </dgm:t>
    </dgm:pt>
    <dgm:pt modelId="{E59F5EF7-980C-4F3E-BA5C-E3A12DB9220E}" type="parTrans" cxnId="{DB3A61A6-0928-4D4C-BEA8-24EB07831333}">
      <dgm:prSet/>
      <dgm:spPr/>
      <dgm:t>
        <a:bodyPr/>
        <a:lstStyle/>
        <a:p>
          <a:endParaRPr lang="en-US"/>
        </a:p>
      </dgm:t>
    </dgm:pt>
    <dgm:pt modelId="{DA01B568-9131-4EEC-847B-6AB69DF85CA3}" type="sibTrans" cxnId="{DB3A61A6-0928-4D4C-BEA8-24EB07831333}">
      <dgm:prSet/>
      <dgm:spPr/>
      <dgm:t>
        <a:bodyPr/>
        <a:lstStyle/>
        <a:p>
          <a:endParaRPr lang="en-US"/>
        </a:p>
      </dgm:t>
    </dgm:pt>
    <dgm:pt modelId="{3FE8D6B5-BC1A-4427-A62B-2D8BFD51DE47}">
      <dgm:prSet phldrT="[Text]" custT="1"/>
      <dgm:spPr/>
      <dgm:t>
        <a:bodyPr/>
        <a:lstStyle/>
        <a:p>
          <a:endParaRPr lang="en-US" sz="1700" dirty="0">
            <a:latin typeface="Times New Roman" pitchFamily="18" charset="0"/>
            <a:cs typeface="Times New Roman" pitchFamily="18" charset="0"/>
          </a:endParaRPr>
        </a:p>
      </dgm:t>
    </dgm:pt>
    <dgm:pt modelId="{2C497493-A664-433C-99BA-C30F2E28121F}" type="parTrans" cxnId="{826E4C0B-CFC3-40DF-89FB-D3269A4EC67C}">
      <dgm:prSet/>
      <dgm:spPr/>
      <dgm:t>
        <a:bodyPr/>
        <a:lstStyle/>
        <a:p>
          <a:endParaRPr lang="en-US"/>
        </a:p>
      </dgm:t>
    </dgm:pt>
    <dgm:pt modelId="{4758C3EF-C038-4D7D-93A8-59055E46C740}" type="sibTrans" cxnId="{826E4C0B-CFC3-40DF-89FB-D3269A4EC67C}">
      <dgm:prSet/>
      <dgm:spPr/>
      <dgm:t>
        <a:bodyPr/>
        <a:lstStyle/>
        <a:p>
          <a:endParaRPr lang="en-US"/>
        </a:p>
      </dgm:t>
    </dgm:pt>
    <dgm:pt modelId="{175EB9DA-E96B-4833-8FFE-B6BF7E33AA2D}">
      <dgm:prSet phldrT="[Text]" custT="1"/>
      <dgm:spPr/>
      <dgm:t>
        <a:bodyPr/>
        <a:lstStyle/>
        <a:p>
          <a:r>
            <a:rPr lang="en-US" sz="1700" dirty="0" smtClean="0">
              <a:latin typeface="Times New Roman" pitchFamily="18" charset="0"/>
              <a:cs typeface="Times New Roman" pitchFamily="18" charset="0"/>
            </a:rPr>
            <a:t>USDOJ reverses its prior position and “determine[s] that the best reading of Title VII’s prohibition of sex discrimination is that it encompasses discrimination based on gender identity, including transgender status.” </a:t>
          </a:r>
          <a:r>
            <a:rPr lang="en-US" sz="1700" i="1" dirty="0" smtClean="0">
              <a:latin typeface="Times New Roman" pitchFamily="18" charset="0"/>
              <a:cs typeface="Times New Roman" pitchFamily="18" charset="0"/>
            </a:rPr>
            <a:t>See Memorandum</a:t>
          </a:r>
          <a:r>
            <a:rPr lang="en-US" sz="1700" i="0" dirty="0" smtClean="0">
              <a:latin typeface="Times New Roman" pitchFamily="18" charset="0"/>
              <a:cs typeface="Times New Roman" pitchFamily="18" charset="0"/>
            </a:rPr>
            <a:t>, </a:t>
          </a:r>
          <a:r>
            <a:rPr lang="en-US" sz="1700" i="0" cap="small" baseline="0" dirty="0" smtClean="0">
              <a:latin typeface="Times New Roman" pitchFamily="18" charset="0"/>
              <a:cs typeface="Times New Roman" pitchFamily="18" charset="0"/>
            </a:rPr>
            <a:t>Office of the Attorney General</a:t>
          </a:r>
          <a:r>
            <a:rPr lang="en-US" sz="1700" i="1" dirty="0" smtClean="0">
              <a:latin typeface="Times New Roman" pitchFamily="18" charset="0"/>
              <a:cs typeface="Times New Roman" pitchFamily="18" charset="0"/>
            </a:rPr>
            <a:t>, </a:t>
          </a:r>
          <a:r>
            <a:rPr lang="en-US" sz="1700" i="0" dirty="0" smtClean="0">
              <a:latin typeface="Times New Roman" pitchFamily="18" charset="0"/>
              <a:cs typeface="Times New Roman" pitchFamily="18" charset="0"/>
            </a:rPr>
            <a:t>available at  </a:t>
          </a:r>
          <a:r>
            <a:rPr lang="en-US" sz="1700" i="0" dirty="0" smtClean="0">
              <a:latin typeface="Times New Roman" pitchFamily="18" charset="0"/>
              <a:cs typeface="Times New Roman" pitchFamily="18" charset="0"/>
              <a:hlinkClick xmlns:r="http://schemas.openxmlformats.org/officeDocument/2006/relationships" r:id="rId1"/>
            </a:rPr>
            <a:t>http://www.justice.gov/opa/pr/attorney-general-holder-directs-department-include-gender-identity-under-sex-discrimination</a:t>
          </a:r>
          <a:r>
            <a:rPr lang="en-US" sz="1700" i="0" dirty="0" smtClean="0">
              <a:latin typeface="Times New Roman" pitchFamily="18" charset="0"/>
              <a:cs typeface="Times New Roman" pitchFamily="18" charset="0"/>
            </a:rPr>
            <a:t> (2014).</a:t>
          </a:r>
          <a:endParaRPr lang="en-US" sz="1700" i="0" dirty="0">
            <a:latin typeface="Times New Roman" pitchFamily="18" charset="0"/>
            <a:cs typeface="Times New Roman" pitchFamily="18" charset="0"/>
          </a:endParaRPr>
        </a:p>
      </dgm:t>
    </dgm:pt>
    <dgm:pt modelId="{C0A4DFC4-5A24-47E9-A484-5043FDB7CD44}" type="parTrans" cxnId="{21043719-F4BF-4117-A47C-CB64F5F9BD99}">
      <dgm:prSet/>
      <dgm:spPr/>
      <dgm:t>
        <a:bodyPr/>
        <a:lstStyle/>
        <a:p>
          <a:endParaRPr lang="en-US"/>
        </a:p>
      </dgm:t>
    </dgm:pt>
    <dgm:pt modelId="{61D3D56B-E926-4D8C-8316-D1476D53F6A6}" type="sibTrans" cxnId="{21043719-F4BF-4117-A47C-CB64F5F9BD99}">
      <dgm:prSet/>
      <dgm:spPr/>
      <dgm:t>
        <a:bodyPr/>
        <a:lstStyle/>
        <a:p>
          <a:endParaRPr lang="en-US"/>
        </a:p>
      </dgm:t>
    </dgm:pt>
    <dgm:pt modelId="{2F2EDD2E-DEF4-473C-8281-94F71554CF93}" type="pres">
      <dgm:prSet presAssocID="{1791FB17-3F07-442A-85AC-4964CAAE6102}" presName="linearFlow" presStyleCnt="0">
        <dgm:presLayoutVars>
          <dgm:dir/>
          <dgm:animLvl val="lvl"/>
          <dgm:resizeHandles val="exact"/>
        </dgm:presLayoutVars>
      </dgm:prSet>
      <dgm:spPr/>
      <dgm:t>
        <a:bodyPr/>
        <a:lstStyle/>
        <a:p>
          <a:endParaRPr lang="en-US"/>
        </a:p>
      </dgm:t>
    </dgm:pt>
    <dgm:pt modelId="{3F5410F7-FB30-4BE7-B6CA-790DAE6D6C25}" type="pres">
      <dgm:prSet presAssocID="{F11CC63C-719E-43D1-A118-4210C6B90324}" presName="composite" presStyleCnt="0"/>
      <dgm:spPr/>
      <dgm:t>
        <a:bodyPr/>
        <a:lstStyle/>
        <a:p>
          <a:endParaRPr lang="en-US"/>
        </a:p>
      </dgm:t>
    </dgm:pt>
    <dgm:pt modelId="{115401B9-869D-40E7-978D-3759F3ABD92D}" type="pres">
      <dgm:prSet presAssocID="{F11CC63C-719E-43D1-A118-4210C6B90324}" presName="parentText" presStyleLbl="alignNode1" presStyleIdx="0" presStyleCnt="2">
        <dgm:presLayoutVars>
          <dgm:chMax val="1"/>
          <dgm:bulletEnabled val="1"/>
        </dgm:presLayoutVars>
      </dgm:prSet>
      <dgm:spPr/>
      <dgm:t>
        <a:bodyPr/>
        <a:lstStyle/>
        <a:p>
          <a:endParaRPr lang="en-US"/>
        </a:p>
      </dgm:t>
    </dgm:pt>
    <dgm:pt modelId="{64EC59CC-6F47-4C8E-8379-75A1BCB2F40C}" type="pres">
      <dgm:prSet presAssocID="{F11CC63C-719E-43D1-A118-4210C6B90324}" presName="descendantText" presStyleLbl="alignAcc1" presStyleIdx="0" presStyleCnt="2">
        <dgm:presLayoutVars>
          <dgm:bulletEnabled val="1"/>
        </dgm:presLayoutVars>
      </dgm:prSet>
      <dgm:spPr/>
      <dgm:t>
        <a:bodyPr/>
        <a:lstStyle/>
        <a:p>
          <a:endParaRPr lang="en-US"/>
        </a:p>
      </dgm:t>
    </dgm:pt>
    <dgm:pt modelId="{1971F1ED-46FB-4610-9C01-47ED004BA0AD}" type="pres">
      <dgm:prSet presAssocID="{63FD1AA5-C8BE-4747-963E-F1F0112F2E7C}" presName="sp" presStyleCnt="0"/>
      <dgm:spPr/>
      <dgm:t>
        <a:bodyPr/>
        <a:lstStyle/>
        <a:p>
          <a:endParaRPr lang="en-US"/>
        </a:p>
      </dgm:t>
    </dgm:pt>
    <dgm:pt modelId="{028970E9-E612-4A2A-ACF7-31A38B2F09F4}" type="pres">
      <dgm:prSet presAssocID="{657DAB13-287D-4F24-AF2D-7EA7364A4F0C}" presName="composite" presStyleCnt="0"/>
      <dgm:spPr/>
      <dgm:t>
        <a:bodyPr/>
        <a:lstStyle/>
        <a:p>
          <a:endParaRPr lang="en-US"/>
        </a:p>
      </dgm:t>
    </dgm:pt>
    <dgm:pt modelId="{27A26B01-758E-4D7A-BB17-62CA91377576}" type="pres">
      <dgm:prSet presAssocID="{657DAB13-287D-4F24-AF2D-7EA7364A4F0C}" presName="parentText" presStyleLbl="alignNode1" presStyleIdx="1" presStyleCnt="2">
        <dgm:presLayoutVars>
          <dgm:chMax val="1"/>
          <dgm:bulletEnabled val="1"/>
        </dgm:presLayoutVars>
      </dgm:prSet>
      <dgm:spPr/>
      <dgm:t>
        <a:bodyPr/>
        <a:lstStyle/>
        <a:p>
          <a:endParaRPr lang="en-US"/>
        </a:p>
      </dgm:t>
    </dgm:pt>
    <dgm:pt modelId="{29C6E8BE-6A9B-4578-80D9-27D45F656B9E}" type="pres">
      <dgm:prSet presAssocID="{657DAB13-287D-4F24-AF2D-7EA7364A4F0C}" presName="descendantText" presStyleLbl="alignAcc1" presStyleIdx="1" presStyleCnt="2" custScaleX="99171" custScaleY="261996" custLinFactNeighborX="5713" custLinFactNeighborY="9629">
        <dgm:presLayoutVars>
          <dgm:bulletEnabled val="1"/>
        </dgm:presLayoutVars>
      </dgm:prSet>
      <dgm:spPr/>
      <dgm:t>
        <a:bodyPr/>
        <a:lstStyle/>
        <a:p>
          <a:endParaRPr lang="en-US"/>
        </a:p>
      </dgm:t>
    </dgm:pt>
  </dgm:ptLst>
  <dgm:cxnLst>
    <dgm:cxn modelId="{DB3A61A6-0928-4D4C-BEA8-24EB07831333}" srcId="{657DAB13-287D-4F24-AF2D-7EA7364A4F0C}" destId="{E7882DED-BB71-4145-8743-7C2FFA45DACC}" srcOrd="0" destOrd="0" parTransId="{E59F5EF7-980C-4F3E-BA5C-E3A12DB9220E}" sibTransId="{DA01B568-9131-4EEC-847B-6AB69DF85CA3}"/>
    <dgm:cxn modelId="{92177DCD-35B9-4BD5-9398-F565430787CA}" type="presOf" srcId="{F11CC63C-719E-43D1-A118-4210C6B90324}" destId="{115401B9-869D-40E7-978D-3759F3ABD92D}" srcOrd="0" destOrd="0" presId="urn:microsoft.com/office/officeart/2005/8/layout/chevron2"/>
    <dgm:cxn modelId="{0723E089-6BB4-4E6F-B875-CD354FCAB362}" type="presOf" srcId="{657DAB13-287D-4F24-AF2D-7EA7364A4F0C}" destId="{27A26B01-758E-4D7A-BB17-62CA91377576}" srcOrd="0" destOrd="0" presId="urn:microsoft.com/office/officeart/2005/8/layout/chevron2"/>
    <dgm:cxn modelId="{D8A8DAAD-22E9-4480-9C04-ECC74DE16B7A}" type="presOf" srcId="{44D0D82D-B34E-411C-9870-9A3094AB2F65}" destId="{64EC59CC-6F47-4C8E-8379-75A1BCB2F40C}" srcOrd="0" destOrd="0" presId="urn:microsoft.com/office/officeart/2005/8/layout/chevron2"/>
    <dgm:cxn modelId="{C5CB7979-18D2-4A08-B7E8-5D112B03E0CD}" srcId="{1791FB17-3F07-442A-85AC-4964CAAE6102}" destId="{F11CC63C-719E-43D1-A118-4210C6B90324}" srcOrd="0" destOrd="0" parTransId="{6189EADD-6B28-4CB4-9847-9F351E63ADEB}" sibTransId="{63FD1AA5-C8BE-4747-963E-F1F0112F2E7C}"/>
    <dgm:cxn modelId="{845E3234-D7E6-45CE-B851-C9C89818B0DA}" type="presOf" srcId="{3FE8D6B5-BC1A-4427-A62B-2D8BFD51DE47}" destId="{29C6E8BE-6A9B-4578-80D9-27D45F656B9E}" srcOrd="0" destOrd="1" presId="urn:microsoft.com/office/officeart/2005/8/layout/chevron2"/>
    <dgm:cxn modelId="{027B74C8-665D-4E45-92E4-92025EE8C6AE}" srcId="{F11CC63C-719E-43D1-A118-4210C6B90324}" destId="{44D0D82D-B34E-411C-9870-9A3094AB2F65}" srcOrd="0" destOrd="0" parTransId="{77BAACF9-4068-4BD6-936B-FCA50D5E41CC}" sibTransId="{CE782877-0F92-4BF4-9594-2CBC7879043D}"/>
    <dgm:cxn modelId="{21043719-F4BF-4117-A47C-CB64F5F9BD99}" srcId="{657DAB13-287D-4F24-AF2D-7EA7364A4F0C}" destId="{175EB9DA-E96B-4833-8FFE-B6BF7E33AA2D}" srcOrd="2" destOrd="0" parTransId="{C0A4DFC4-5A24-47E9-A484-5043FDB7CD44}" sibTransId="{61D3D56B-E926-4D8C-8316-D1476D53F6A6}"/>
    <dgm:cxn modelId="{F90F80EA-B448-4AB2-8898-90C7BB4B27B2}" srcId="{1791FB17-3F07-442A-85AC-4964CAAE6102}" destId="{657DAB13-287D-4F24-AF2D-7EA7364A4F0C}" srcOrd="1" destOrd="0" parTransId="{5A14503D-E2C0-42DB-B732-39E15E0C371F}" sibTransId="{116B8423-987A-45AC-9641-95FFC0C53FDA}"/>
    <dgm:cxn modelId="{3C785B83-B7A2-4400-A025-EA9BD78962F8}" type="presOf" srcId="{1791FB17-3F07-442A-85AC-4964CAAE6102}" destId="{2F2EDD2E-DEF4-473C-8281-94F71554CF93}" srcOrd="0" destOrd="0" presId="urn:microsoft.com/office/officeart/2005/8/layout/chevron2"/>
    <dgm:cxn modelId="{B068C0E0-6674-473B-B2DB-5A7A2E9E65C5}" type="presOf" srcId="{E7882DED-BB71-4145-8743-7C2FFA45DACC}" destId="{29C6E8BE-6A9B-4578-80D9-27D45F656B9E}" srcOrd="0" destOrd="0" presId="urn:microsoft.com/office/officeart/2005/8/layout/chevron2"/>
    <dgm:cxn modelId="{8A81DA37-DCB7-4FB0-BFBA-C9A8FAA42346}" type="presOf" srcId="{175EB9DA-E96B-4833-8FFE-B6BF7E33AA2D}" destId="{29C6E8BE-6A9B-4578-80D9-27D45F656B9E}" srcOrd="0" destOrd="2" presId="urn:microsoft.com/office/officeart/2005/8/layout/chevron2"/>
    <dgm:cxn modelId="{826E4C0B-CFC3-40DF-89FB-D3269A4EC67C}" srcId="{657DAB13-287D-4F24-AF2D-7EA7364A4F0C}" destId="{3FE8D6B5-BC1A-4427-A62B-2D8BFD51DE47}" srcOrd="1" destOrd="0" parTransId="{2C497493-A664-433C-99BA-C30F2E28121F}" sibTransId="{4758C3EF-C038-4D7D-93A8-59055E46C740}"/>
    <dgm:cxn modelId="{DED206F1-087F-41B4-A56D-7DADDE2204EF}" type="presParOf" srcId="{2F2EDD2E-DEF4-473C-8281-94F71554CF93}" destId="{3F5410F7-FB30-4BE7-B6CA-790DAE6D6C25}" srcOrd="0" destOrd="0" presId="urn:microsoft.com/office/officeart/2005/8/layout/chevron2"/>
    <dgm:cxn modelId="{5F06E83B-6564-449B-8370-565324988887}" type="presParOf" srcId="{3F5410F7-FB30-4BE7-B6CA-790DAE6D6C25}" destId="{115401B9-869D-40E7-978D-3759F3ABD92D}" srcOrd="0" destOrd="0" presId="urn:microsoft.com/office/officeart/2005/8/layout/chevron2"/>
    <dgm:cxn modelId="{72EE0D79-D527-40BE-86B8-F3129D445EAD}" type="presParOf" srcId="{3F5410F7-FB30-4BE7-B6CA-790DAE6D6C25}" destId="{64EC59CC-6F47-4C8E-8379-75A1BCB2F40C}" srcOrd="1" destOrd="0" presId="urn:microsoft.com/office/officeart/2005/8/layout/chevron2"/>
    <dgm:cxn modelId="{1305171F-B418-458C-94A3-E42562CE54C9}" type="presParOf" srcId="{2F2EDD2E-DEF4-473C-8281-94F71554CF93}" destId="{1971F1ED-46FB-4610-9C01-47ED004BA0AD}" srcOrd="1" destOrd="0" presId="urn:microsoft.com/office/officeart/2005/8/layout/chevron2"/>
    <dgm:cxn modelId="{197CFECF-C705-4214-A3FE-70CA5CBCDA76}" type="presParOf" srcId="{2F2EDD2E-DEF4-473C-8281-94F71554CF93}" destId="{028970E9-E612-4A2A-ACF7-31A38B2F09F4}" srcOrd="2" destOrd="0" presId="urn:microsoft.com/office/officeart/2005/8/layout/chevron2"/>
    <dgm:cxn modelId="{E744A609-A9B4-4F3C-8F5F-BC96A5EB576E}" type="presParOf" srcId="{028970E9-E612-4A2A-ACF7-31A38B2F09F4}" destId="{27A26B01-758E-4D7A-BB17-62CA91377576}" srcOrd="0" destOrd="0" presId="urn:microsoft.com/office/officeart/2005/8/layout/chevron2"/>
    <dgm:cxn modelId="{0049DA72-9763-420E-B3FB-DA4AABE2FEEC}" type="presParOf" srcId="{028970E9-E612-4A2A-ACF7-31A38B2F09F4}" destId="{29C6E8BE-6A9B-4578-80D9-27D45F656B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A74227-0F79-4907-8338-07601F24EE50}"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en-US"/>
        </a:p>
      </dgm:t>
    </dgm:pt>
    <dgm:pt modelId="{75FD8B6B-8A05-4330-8D0D-A4A5543E1393}">
      <dgm:prSet phldrT="[Text]" custT="1"/>
      <dgm:spPr/>
      <dgm:t>
        <a:bodyPr/>
        <a:lstStyle/>
        <a:p>
          <a:r>
            <a:rPr lang="en-US" sz="1600" dirty="0" smtClean="0">
              <a:latin typeface="Times New Roman" pitchFamily="18" charset="0"/>
              <a:cs typeface="Times New Roman" pitchFamily="18" charset="0"/>
            </a:rPr>
            <a:t>On May 13, 2016, the US Department of Justice and US Department of Education issued a joint “Dear Colleague Letter” confirming their position that Title IX’s prohibition against sex discrimination encompasses gender identity.  In addition to this Guidance, the DOJ/DOE also released  </a:t>
          </a:r>
          <a:r>
            <a:rPr lang="en-US" sz="1600" i="0" dirty="0" smtClean="0">
              <a:solidFill>
                <a:schemeClr val="tx1">
                  <a:lumMod val="95000"/>
                  <a:lumOff val="5000"/>
                </a:schemeClr>
              </a:solidFill>
              <a:latin typeface="Times New Roman" panose="02020603050405020304" pitchFamily="18" charset="0"/>
              <a:cs typeface="Times New Roman" panose="02020603050405020304" pitchFamily="18" charset="0"/>
              <a:hlinkClick xmlns:r="http://schemas.openxmlformats.org/officeDocument/2006/relationships" r:id="rId1"/>
            </a:rPr>
            <a:t>Examples of Policies and Emerging Practices for Supporting Transgender Students</a:t>
          </a:r>
          <a:r>
            <a:rPr lang="en-US" sz="1600" dirty="0" smtClean="0">
              <a:latin typeface="Times New Roman" panose="02020603050405020304" pitchFamily="18" charset="0"/>
              <a:cs typeface="Times New Roman" panose="02020603050405020304" pitchFamily="18" charset="0"/>
            </a:rPr>
            <a:t>, a compilation of policies and practices that public schools across the country are already using to support transgender students.  </a:t>
          </a:r>
          <a:endParaRPr lang="en-US" sz="1600" dirty="0">
            <a:latin typeface="Times New Roman" pitchFamily="18" charset="0"/>
            <a:cs typeface="Times New Roman" pitchFamily="18" charset="0"/>
          </a:endParaRPr>
        </a:p>
      </dgm:t>
    </dgm:pt>
    <dgm:pt modelId="{54FA00FC-59D6-4057-98D7-72054C71EA20}" type="sibTrans" cxnId="{0FDB8D54-FBDA-414C-99B2-40F5F974F936}">
      <dgm:prSet/>
      <dgm:spPr/>
      <dgm:t>
        <a:bodyPr/>
        <a:lstStyle/>
        <a:p>
          <a:endParaRPr lang="en-US"/>
        </a:p>
      </dgm:t>
    </dgm:pt>
    <dgm:pt modelId="{A2559005-E30D-4C96-91CC-A37A2B631152}" type="parTrans" cxnId="{0FDB8D54-FBDA-414C-99B2-40F5F974F936}">
      <dgm:prSet/>
      <dgm:spPr/>
      <dgm:t>
        <a:bodyPr/>
        <a:lstStyle/>
        <a:p>
          <a:endParaRPr lang="en-US"/>
        </a:p>
      </dgm:t>
    </dgm:pt>
    <dgm:pt modelId="{F2AAB16A-96C1-4EDA-BF00-73B022565A66}">
      <dgm:prSet phldrT="[Text]"/>
      <dgm:spPr/>
      <dgm:t>
        <a:bodyPr/>
        <a:lstStyle/>
        <a:p>
          <a:r>
            <a:rPr lang="en-US" b="1" dirty="0" smtClean="0"/>
            <a:t>2016</a:t>
          </a:r>
          <a:endParaRPr lang="en-US" b="1" dirty="0"/>
        </a:p>
      </dgm:t>
    </dgm:pt>
    <dgm:pt modelId="{76582C41-C0CC-48B5-8358-79624CB5A68A}" type="sibTrans" cxnId="{350882DE-BED2-4F66-A4F7-F68477DED5B0}">
      <dgm:prSet/>
      <dgm:spPr/>
      <dgm:t>
        <a:bodyPr/>
        <a:lstStyle/>
        <a:p>
          <a:endParaRPr lang="en-US"/>
        </a:p>
      </dgm:t>
    </dgm:pt>
    <dgm:pt modelId="{EB2ED43E-24B1-4B42-B823-0DCFCBDF35C8}" type="parTrans" cxnId="{350882DE-BED2-4F66-A4F7-F68477DED5B0}">
      <dgm:prSet/>
      <dgm:spPr/>
      <dgm:t>
        <a:bodyPr/>
        <a:lstStyle/>
        <a:p>
          <a:endParaRPr lang="en-US"/>
        </a:p>
      </dgm:t>
    </dgm:pt>
    <dgm:pt modelId="{D3A336BE-1E73-4000-8F8B-82B2F0FC0A9B}">
      <dgm:prSet phldrT="[Text]" custT="1"/>
      <dgm:spPr/>
      <dgm:t>
        <a:bodyPr/>
        <a:lstStyle/>
        <a:p>
          <a:r>
            <a:rPr lang="en-US" sz="1600" dirty="0" smtClean="0">
              <a:latin typeface="Times New Roman" pitchFamily="18" charset="0"/>
              <a:cs typeface="Times New Roman" pitchFamily="18" charset="0"/>
            </a:rPr>
            <a:t>The document includes questions and answers on topics such as school records, privacy, and terminology, and shares samples from districts across the country. </a:t>
          </a:r>
          <a:endParaRPr lang="en-US" sz="1600" dirty="0">
            <a:latin typeface="Times New Roman" pitchFamily="18" charset="0"/>
            <a:cs typeface="Times New Roman" pitchFamily="18" charset="0"/>
          </a:endParaRPr>
        </a:p>
      </dgm:t>
    </dgm:pt>
    <dgm:pt modelId="{2F90DF7A-2559-4FBD-A57C-B9CBA71FE0FB}" type="parTrans" cxnId="{264EE5C2-DA5B-4828-B984-86B1A01B5C0B}">
      <dgm:prSet/>
      <dgm:spPr/>
      <dgm:t>
        <a:bodyPr/>
        <a:lstStyle/>
        <a:p>
          <a:endParaRPr lang="en-US"/>
        </a:p>
      </dgm:t>
    </dgm:pt>
    <dgm:pt modelId="{E160292B-0C91-479C-89F6-5D1A96BBD453}" type="sibTrans" cxnId="{264EE5C2-DA5B-4828-B984-86B1A01B5C0B}">
      <dgm:prSet/>
      <dgm:spPr/>
      <dgm:t>
        <a:bodyPr/>
        <a:lstStyle/>
        <a:p>
          <a:endParaRPr lang="en-US"/>
        </a:p>
      </dgm:t>
    </dgm:pt>
    <dgm:pt modelId="{C2C56FDD-C461-4A7E-91D3-D0CD70AD08E8}" type="pres">
      <dgm:prSet presAssocID="{FFA74227-0F79-4907-8338-07601F24EE50}" presName="linearFlow" presStyleCnt="0">
        <dgm:presLayoutVars>
          <dgm:dir/>
          <dgm:animLvl val="lvl"/>
          <dgm:resizeHandles val="exact"/>
        </dgm:presLayoutVars>
      </dgm:prSet>
      <dgm:spPr/>
      <dgm:t>
        <a:bodyPr/>
        <a:lstStyle/>
        <a:p>
          <a:endParaRPr lang="en-US"/>
        </a:p>
      </dgm:t>
    </dgm:pt>
    <dgm:pt modelId="{7B9E6C22-CCDE-45B8-8912-9040D0B7997D}" type="pres">
      <dgm:prSet presAssocID="{F2AAB16A-96C1-4EDA-BF00-73B022565A66}" presName="composite" presStyleCnt="0"/>
      <dgm:spPr/>
      <dgm:t>
        <a:bodyPr/>
        <a:lstStyle/>
        <a:p>
          <a:endParaRPr lang="en-US"/>
        </a:p>
      </dgm:t>
    </dgm:pt>
    <dgm:pt modelId="{42751606-36E8-40BD-B15C-AAA30D0B5872}" type="pres">
      <dgm:prSet presAssocID="{F2AAB16A-96C1-4EDA-BF00-73B022565A66}" presName="parentText" presStyleLbl="alignNode1" presStyleIdx="0" presStyleCnt="1" custLinFactNeighborY="-417">
        <dgm:presLayoutVars>
          <dgm:chMax val="1"/>
          <dgm:bulletEnabled val="1"/>
        </dgm:presLayoutVars>
      </dgm:prSet>
      <dgm:spPr/>
      <dgm:t>
        <a:bodyPr/>
        <a:lstStyle/>
        <a:p>
          <a:endParaRPr lang="en-US"/>
        </a:p>
      </dgm:t>
    </dgm:pt>
    <dgm:pt modelId="{C8456767-6736-42BB-B78B-7604E919576C}" type="pres">
      <dgm:prSet presAssocID="{F2AAB16A-96C1-4EDA-BF00-73B022565A66}" presName="descendantText" presStyleLbl="alignAcc1" presStyleIdx="0" presStyleCnt="1" custScaleY="158781" custLinFactNeighborX="-422" custLinFactNeighborY="3501">
        <dgm:presLayoutVars>
          <dgm:bulletEnabled val="1"/>
        </dgm:presLayoutVars>
      </dgm:prSet>
      <dgm:spPr/>
      <dgm:t>
        <a:bodyPr/>
        <a:lstStyle/>
        <a:p>
          <a:endParaRPr lang="en-US"/>
        </a:p>
      </dgm:t>
    </dgm:pt>
  </dgm:ptLst>
  <dgm:cxnLst>
    <dgm:cxn modelId="{B569BABC-DF8F-4A2A-B577-E07E6B1C1770}" type="presOf" srcId="{D3A336BE-1E73-4000-8F8B-82B2F0FC0A9B}" destId="{C8456767-6736-42BB-B78B-7604E919576C}" srcOrd="0" destOrd="1" presId="urn:microsoft.com/office/officeart/2005/8/layout/chevron2"/>
    <dgm:cxn modelId="{0BE18971-0E15-4AA7-9B9A-8DD17FD7B44A}" type="presOf" srcId="{F2AAB16A-96C1-4EDA-BF00-73B022565A66}" destId="{42751606-36E8-40BD-B15C-AAA30D0B5872}" srcOrd="0" destOrd="0" presId="urn:microsoft.com/office/officeart/2005/8/layout/chevron2"/>
    <dgm:cxn modelId="{0FDB8D54-FBDA-414C-99B2-40F5F974F936}" srcId="{F2AAB16A-96C1-4EDA-BF00-73B022565A66}" destId="{75FD8B6B-8A05-4330-8D0D-A4A5543E1393}" srcOrd="0" destOrd="0" parTransId="{A2559005-E30D-4C96-91CC-A37A2B631152}" sibTransId="{54FA00FC-59D6-4057-98D7-72054C71EA20}"/>
    <dgm:cxn modelId="{264EE5C2-DA5B-4828-B984-86B1A01B5C0B}" srcId="{F2AAB16A-96C1-4EDA-BF00-73B022565A66}" destId="{D3A336BE-1E73-4000-8F8B-82B2F0FC0A9B}" srcOrd="1" destOrd="0" parTransId="{2F90DF7A-2559-4FBD-A57C-B9CBA71FE0FB}" sibTransId="{E160292B-0C91-479C-89F6-5D1A96BBD453}"/>
    <dgm:cxn modelId="{65102908-17BE-41B2-85BE-B9011B85B12F}" type="presOf" srcId="{75FD8B6B-8A05-4330-8D0D-A4A5543E1393}" destId="{C8456767-6736-42BB-B78B-7604E919576C}" srcOrd="0" destOrd="0" presId="urn:microsoft.com/office/officeart/2005/8/layout/chevron2"/>
    <dgm:cxn modelId="{350882DE-BED2-4F66-A4F7-F68477DED5B0}" srcId="{FFA74227-0F79-4907-8338-07601F24EE50}" destId="{F2AAB16A-96C1-4EDA-BF00-73B022565A66}" srcOrd="0" destOrd="0" parTransId="{EB2ED43E-24B1-4B42-B823-0DCFCBDF35C8}" sibTransId="{76582C41-C0CC-48B5-8358-79624CB5A68A}"/>
    <dgm:cxn modelId="{EB050817-8228-43C3-8EB7-BEF278E0DC32}" type="presOf" srcId="{FFA74227-0F79-4907-8338-07601F24EE50}" destId="{C2C56FDD-C461-4A7E-91D3-D0CD70AD08E8}" srcOrd="0" destOrd="0" presId="urn:microsoft.com/office/officeart/2005/8/layout/chevron2"/>
    <dgm:cxn modelId="{52472931-5D57-4E66-A5E8-09B4014409F9}" type="presParOf" srcId="{C2C56FDD-C461-4A7E-91D3-D0CD70AD08E8}" destId="{7B9E6C22-CCDE-45B8-8912-9040D0B7997D}" srcOrd="0" destOrd="0" presId="urn:microsoft.com/office/officeart/2005/8/layout/chevron2"/>
    <dgm:cxn modelId="{CA4C26AF-70C1-4D28-907C-A2481807422A}" type="presParOf" srcId="{7B9E6C22-CCDE-45B8-8912-9040D0B7997D}" destId="{42751606-36E8-40BD-B15C-AAA30D0B5872}" srcOrd="0" destOrd="0" presId="urn:microsoft.com/office/officeart/2005/8/layout/chevron2"/>
    <dgm:cxn modelId="{822D7EF5-B65B-4751-B2E1-1BA35F01F381}" type="presParOf" srcId="{7B9E6C22-CCDE-45B8-8912-9040D0B7997D}" destId="{C8456767-6736-42BB-B78B-7604E919576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9F67B0-6454-49CC-B794-C640888B9820}"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en-US"/>
        </a:p>
      </dgm:t>
    </dgm:pt>
    <dgm:pt modelId="{5DC4A57B-1727-4CD8-8E29-B20032589261}">
      <dgm:prSet phldrT="[Text]" custT="1"/>
      <dgm:spPr/>
      <dgm:t>
        <a:bodyPr/>
        <a:lstStyle/>
        <a:p>
          <a:r>
            <a:rPr lang="en-US" sz="1900" b="1" dirty="0" smtClean="0"/>
            <a:t>1991</a:t>
          </a:r>
          <a:endParaRPr lang="en-US" sz="1900" b="1" dirty="0"/>
        </a:p>
      </dgm:t>
    </dgm:pt>
    <dgm:pt modelId="{57A38DD3-3A30-4AC2-97F7-88F068641899}" type="parTrans" cxnId="{7DA31FD7-346A-4016-BEF2-FABD044B80A3}">
      <dgm:prSet/>
      <dgm:spPr/>
      <dgm:t>
        <a:bodyPr/>
        <a:lstStyle/>
        <a:p>
          <a:endParaRPr lang="en-US"/>
        </a:p>
      </dgm:t>
    </dgm:pt>
    <dgm:pt modelId="{8BAD0B2B-3A19-4B11-918C-9617C99C1DB0}" type="sibTrans" cxnId="{7DA31FD7-346A-4016-BEF2-FABD044B80A3}">
      <dgm:prSet/>
      <dgm:spPr/>
      <dgm:t>
        <a:bodyPr/>
        <a:lstStyle/>
        <a:p>
          <a:endParaRPr lang="en-US"/>
        </a:p>
      </dgm:t>
    </dgm:pt>
    <dgm:pt modelId="{72D87B82-DDD8-4C95-87E8-3B913A646D2A}">
      <dgm:prSet phldrT="[Text]" custT="1"/>
      <dgm:spPr/>
      <dgm:t>
        <a:bodyPr/>
        <a:lstStyle/>
        <a:p>
          <a:r>
            <a:rPr lang="en-US" sz="1900" dirty="0" smtClean="0">
              <a:latin typeface="Times New Roman" pitchFamily="18" charset="0"/>
              <a:cs typeface="Times New Roman" pitchFamily="18" charset="0"/>
            </a:rPr>
            <a:t>Connecticut passes comprehensive anti-discrimination law concerning sexual orientation in employment, housing, public accommodations and credit. </a:t>
          </a:r>
          <a:r>
            <a:rPr lang="en-US" sz="1900" i="1" dirty="0" smtClean="0">
              <a:latin typeface="Times New Roman" pitchFamily="18" charset="0"/>
              <a:cs typeface="Times New Roman" pitchFamily="18" charset="0"/>
            </a:rPr>
            <a:t>See Public Act No. 91-58, § 3 (1991). </a:t>
          </a:r>
          <a:endParaRPr lang="en-US" sz="1900" dirty="0">
            <a:latin typeface="Times New Roman" pitchFamily="18" charset="0"/>
            <a:cs typeface="Times New Roman" pitchFamily="18" charset="0"/>
          </a:endParaRPr>
        </a:p>
      </dgm:t>
    </dgm:pt>
    <dgm:pt modelId="{3584C8A9-51D7-47B0-B7DE-E7D038262DBA}" type="parTrans" cxnId="{90D1C319-B2D0-4F3D-8040-BC757F05ECD0}">
      <dgm:prSet/>
      <dgm:spPr/>
      <dgm:t>
        <a:bodyPr/>
        <a:lstStyle/>
        <a:p>
          <a:endParaRPr lang="en-US"/>
        </a:p>
      </dgm:t>
    </dgm:pt>
    <dgm:pt modelId="{D6F75C94-7708-4E4E-8F63-93B75B0E3A4D}" type="sibTrans" cxnId="{90D1C319-B2D0-4F3D-8040-BC757F05ECD0}">
      <dgm:prSet/>
      <dgm:spPr/>
      <dgm:t>
        <a:bodyPr/>
        <a:lstStyle/>
        <a:p>
          <a:endParaRPr lang="en-US"/>
        </a:p>
      </dgm:t>
    </dgm:pt>
    <dgm:pt modelId="{3E7F1B35-CE35-4B3F-ADB9-58863740C16B}">
      <dgm:prSet phldrT="[Text]" custT="1"/>
      <dgm:spPr/>
      <dgm:t>
        <a:bodyPr/>
        <a:lstStyle/>
        <a:p>
          <a:r>
            <a:rPr lang="en-US" sz="1900" b="1" dirty="0" smtClean="0"/>
            <a:t>2000</a:t>
          </a:r>
          <a:endParaRPr lang="en-US" sz="1900" b="1" dirty="0"/>
        </a:p>
      </dgm:t>
    </dgm:pt>
    <dgm:pt modelId="{BF522277-D0F9-4CC8-8091-D12B00A0EEE0}" type="parTrans" cxnId="{78CEAE5D-9CAB-4034-9033-98D9EF93D15A}">
      <dgm:prSet/>
      <dgm:spPr/>
      <dgm:t>
        <a:bodyPr/>
        <a:lstStyle/>
        <a:p>
          <a:endParaRPr lang="en-US"/>
        </a:p>
      </dgm:t>
    </dgm:pt>
    <dgm:pt modelId="{18FB75AC-8C33-43F3-B5AD-8159C3D4490A}" type="sibTrans" cxnId="{78CEAE5D-9CAB-4034-9033-98D9EF93D15A}">
      <dgm:prSet/>
      <dgm:spPr/>
      <dgm:t>
        <a:bodyPr/>
        <a:lstStyle/>
        <a:p>
          <a:endParaRPr lang="en-US"/>
        </a:p>
      </dgm:t>
    </dgm:pt>
    <dgm:pt modelId="{AC411DA8-1E01-49A4-A41E-71AA0778D041}">
      <dgm:prSet phldrT="[Text]" custT="1"/>
      <dgm:spPr/>
      <dgm:t>
        <a:bodyPr/>
        <a:lstStyle/>
        <a:p>
          <a:r>
            <a:rPr lang="en-US" sz="1900" dirty="0" smtClean="0">
              <a:latin typeface="Times New Roman" pitchFamily="18" charset="0"/>
              <a:cs typeface="Times New Roman" pitchFamily="18" charset="0"/>
            </a:rPr>
            <a:t>Commission on Human Rights and Opportunities (“CHRO”) issues declaratory ruling that the state’s sex discrimination laws provide protections for transsexual individuals. </a:t>
          </a:r>
          <a:r>
            <a:rPr lang="en-US" sz="1900" i="1" dirty="0" smtClean="0">
              <a:latin typeface="Times New Roman" pitchFamily="18" charset="0"/>
              <a:cs typeface="Times New Roman" pitchFamily="18" charset="0"/>
            </a:rPr>
            <a:t>See </a:t>
          </a:r>
          <a:r>
            <a:rPr lang="en-US" sz="1900" i="0" dirty="0" smtClean="0">
              <a:latin typeface="Times New Roman" pitchFamily="18" charset="0"/>
              <a:cs typeface="Times New Roman" pitchFamily="18" charset="0"/>
              <a:hlinkClick xmlns:r="http://schemas.openxmlformats.org/officeDocument/2006/relationships" r:id="rId1"/>
            </a:rPr>
            <a:t>http://www.ct.gov/chro/cwp/view.asp?a=2526&amp;Q=315942</a:t>
          </a:r>
          <a:r>
            <a:rPr lang="en-US" sz="1900" i="0" dirty="0" smtClean="0">
              <a:latin typeface="Times New Roman" pitchFamily="18" charset="0"/>
              <a:cs typeface="Times New Roman" pitchFamily="18" charset="0"/>
            </a:rPr>
            <a:t> </a:t>
          </a:r>
          <a:endParaRPr lang="en-US" sz="1900" i="0" dirty="0">
            <a:latin typeface="Times New Roman" pitchFamily="18" charset="0"/>
            <a:cs typeface="Times New Roman" pitchFamily="18" charset="0"/>
          </a:endParaRPr>
        </a:p>
      </dgm:t>
    </dgm:pt>
    <dgm:pt modelId="{7823FA22-A45E-420F-99DA-E5A9FDBDCA56}" type="parTrans" cxnId="{67C82E81-773E-4785-B9AF-0792CB0D9C74}">
      <dgm:prSet/>
      <dgm:spPr/>
      <dgm:t>
        <a:bodyPr/>
        <a:lstStyle/>
        <a:p>
          <a:endParaRPr lang="en-US"/>
        </a:p>
      </dgm:t>
    </dgm:pt>
    <dgm:pt modelId="{2818F195-501F-4BA8-92A7-EB1F0C0BAD47}" type="sibTrans" cxnId="{67C82E81-773E-4785-B9AF-0792CB0D9C74}">
      <dgm:prSet/>
      <dgm:spPr/>
      <dgm:t>
        <a:bodyPr/>
        <a:lstStyle/>
        <a:p>
          <a:endParaRPr lang="en-US"/>
        </a:p>
      </dgm:t>
    </dgm:pt>
    <dgm:pt modelId="{AFA6B8DC-F236-492D-B095-592E983EB126}">
      <dgm:prSet phldrT="[Text]" custT="1"/>
      <dgm:spPr/>
      <dgm:t>
        <a:bodyPr/>
        <a:lstStyle/>
        <a:p>
          <a:r>
            <a:rPr lang="en-US" sz="1900" b="1" dirty="0" smtClean="0"/>
            <a:t>2011</a:t>
          </a:r>
          <a:endParaRPr lang="en-US" sz="1900" b="1" dirty="0"/>
        </a:p>
      </dgm:t>
    </dgm:pt>
    <dgm:pt modelId="{CCF79CAD-71A2-46EB-B6E7-E9848BD52009}" type="parTrans" cxnId="{E01144A6-90FC-4124-8588-EA135200C34C}">
      <dgm:prSet/>
      <dgm:spPr/>
      <dgm:t>
        <a:bodyPr/>
        <a:lstStyle/>
        <a:p>
          <a:endParaRPr lang="en-US"/>
        </a:p>
      </dgm:t>
    </dgm:pt>
    <dgm:pt modelId="{632F76FA-97A8-4A51-85C1-E2BF7E9EE53A}" type="sibTrans" cxnId="{E01144A6-90FC-4124-8588-EA135200C34C}">
      <dgm:prSet/>
      <dgm:spPr/>
      <dgm:t>
        <a:bodyPr/>
        <a:lstStyle/>
        <a:p>
          <a:endParaRPr lang="en-US"/>
        </a:p>
      </dgm:t>
    </dgm:pt>
    <dgm:pt modelId="{20A23C40-D20C-4AFA-AD89-C0BD70093832}">
      <dgm:prSet phldrT="[Text]" custT="1"/>
      <dgm:spPr/>
      <dgm:t>
        <a:bodyPr/>
        <a:lstStyle/>
        <a:p>
          <a:r>
            <a:rPr lang="en-US" sz="1900" dirty="0" smtClean="0">
              <a:latin typeface="Times New Roman" pitchFamily="18" charset="0"/>
              <a:cs typeface="Times New Roman" pitchFamily="18" charset="0"/>
            </a:rPr>
            <a:t>“Gender identity and expression” added to state anti-discrimination laws. </a:t>
          </a:r>
          <a:r>
            <a:rPr lang="en-US" sz="1900" i="1" dirty="0" smtClean="0">
              <a:latin typeface="Times New Roman" pitchFamily="18" charset="0"/>
              <a:cs typeface="Times New Roman" pitchFamily="18" charset="0"/>
            </a:rPr>
            <a:t>See Public Act No. 11-55 (2011).</a:t>
          </a:r>
          <a:endParaRPr lang="en-US" sz="1900" dirty="0">
            <a:latin typeface="Times New Roman" pitchFamily="18" charset="0"/>
            <a:cs typeface="Times New Roman" pitchFamily="18" charset="0"/>
          </a:endParaRPr>
        </a:p>
      </dgm:t>
    </dgm:pt>
    <dgm:pt modelId="{5609D7EF-6AB4-4C7F-8DE9-02E2C3BD3DEC}" type="parTrans" cxnId="{6FE5CAB2-F4D2-4BE4-9527-375CE1512C1B}">
      <dgm:prSet/>
      <dgm:spPr/>
      <dgm:t>
        <a:bodyPr/>
        <a:lstStyle/>
        <a:p>
          <a:endParaRPr lang="en-US"/>
        </a:p>
      </dgm:t>
    </dgm:pt>
    <dgm:pt modelId="{393FBF6C-D021-40CD-89C5-03B1E40DD131}" type="sibTrans" cxnId="{6FE5CAB2-F4D2-4BE4-9527-375CE1512C1B}">
      <dgm:prSet/>
      <dgm:spPr/>
      <dgm:t>
        <a:bodyPr/>
        <a:lstStyle/>
        <a:p>
          <a:endParaRPr lang="en-US"/>
        </a:p>
      </dgm:t>
    </dgm:pt>
    <dgm:pt modelId="{62F0D010-4CB8-45A6-B2C1-A315E4641C2C}" type="pres">
      <dgm:prSet presAssocID="{9C9F67B0-6454-49CC-B794-C640888B9820}" presName="linearFlow" presStyleCnt="0">
        <dgm:presLayoutVars>
          <dgm:dir/>
          <dgm:animLvl val="lvl"/>
          <dgm:resizeHandles val="exact"/>
        </dgm:presLayoutVars>
      </dgm:prSet>
      <dgm:spPr/>
      <dgm:t>
        <a:bodyPr/>
        <a:lstStyle/>
        <a:p>
          <a:endParaRPr lang="en-US"/>
        </a:p>
      </dgm:t>
    </dgm:pt>
    <dgm:pt modelId="{0F10617D-CACE-4972-ADAC-9E993C4244D9}" type="pres">
      <dgm:prSet presAssocID="{5DC4A57B-1727-4CD8-8E29-B20032589261}" presName="composite" presStyleCnt="0"/>
      <dgm:spPr/>
      <dgm:t>
        <a:bodyPr/>
        <a:lstStyle/>
        <a:p>
          <a:endParaRPr lang="en-US"/>
        </a:p>
      </dgm:t>
    </dgm:pt>
    <dgm:pt modelId="{7A4D5387-37DC-4C10-BA33-B1662C274D15}" type="pres">
      <dgm:prSet presAssocID="{5DC4A57B-1727-4CD8-8E29-B20032589261}" presName="parentText" presStyleLbl="alignNode1" presStyleIdx="0" presStyleCnt="3" custLinFactNeighborX="0" custLinFactNeighborY="-12640">
        <dgm:presLayoutVars>
          <dgm:chMax val="1"/>
          <dgm:bulletEnabled val="1"/>
        </dgm:presLayoutVars>
      </dgm:prSet>
      <dgm:spPr/>
      <dgm:t>
        <a:bodyPr/>
        <a:lstStyle/>
        <a:p>
          <a:endParaRPr lang="en-US"/>
        </a:p>
      </dgm:t>
    </dgm:pt>
    <dgm:pt modelId="{393DEBD3-3D9E-492A-B96C-C808D7D1DE08}" type="pres">
      <dgm:prSet presAssocID="{5DC4A57B-1727-4CD8-8E29-B20032589261}" presName="descendantText" presStyleLbl="alignAcc1" presStyleIdx="0" presStyleCnt="3" custScaleY="138313" custLinFactNeighborX="634" custLinFactNeighborY="-61114">
        <dgm:presLayoutVars>
          <dgm:bulletEnabled val="1"/>
        </dgm:presLayoutVars>
      </dgm:prSet>
      <dgm:spPr/>
      <dgm:t>
        <a:bodyPr/>
        <a:lstStyle/>
        <a:p>
          <a:endParaRPr lang="en-US"/>
        </a:p>
      </dgm:t>
    </dgm:pt>
    <dgm:pt modelId="{35D3E8E8-B8B6-45E2-8079-B8ACBD4CB95C}" type="pres">
      <dgm:prSet presAssocID="{8BAD0B2B-3A19-4B11-918C-9617C99C1DB0}" presName="sp" presStyleCnt="0"/>
      <dgm:spPr/>
      <dgm:t>
        <a:bodyPr/>
        <a:lstStyle/>
        <a:p>
          <a:endParaRPr lang="en-US"/>
        </a:p>
      </dgm:t>
    </dgm:pt>
    <dgm:pt modelId="{23D54402-DCCE-4C27-A70E-6AA8D25C742B}" type="pres">
      <dgm:prSet presAssocID="{3E7F1B35-CE35-4B3F-ADB9-58863740C16B}" presName="composite" presStyleCnt="0"/>
      <dgm:spPr/>
      <dgm:t>
        <a:bodyPr/>
        <a:lstStyle/>
        <a:p>
          <a:endParaRPr lang="en-US"/>
        </a:p>
      </dgm:t>
    </dgm:pt>
    <dgm:pt modelId="{EB43E476-56B0-4917-AE69-7CEBB2941640}" type="pres">
      <dgm:prSet presAssocID="{3E7F1B35-CE35-4B3F-ADB9-58863740C16B}" presName="parentText" presStyleLbl="alignNode1" presStyleIdx="1" presStyleCnt="3">
        <dgm:presLayoutVars>
          <dgm:chMax val="1"/>
          <dgm:bulletEnabled val="1"/>
        </dgm:presLayoutVars>
      </dgm:prSet>
      <dgm:spPr/>
      <dgm:t>
        <a:bodyPr/>
        <a:lstStyle/>
        <a:p>
          <a:endParaRPr lang="en-US"/>
        </a:p>
      </dgm:t>
    </dgm:pt>
    <dgm:pt modelId="{A0D79B6B-7B21-4AE1-8B61-F80ADEEFFAE2}" type="pres">
      <dgm:prSet presAssocID="{3E7F1B35-CE35-4B3F-ADB9-58863740C16B}" presName="descendantText" presStyleLbl="alignAcc1" presStyleIdx="1" presStyleCnt="3" custScaleY="124328">
        <dgm:presLayoutVars>
          <dgm:bulletEnabled val="1"/>
        </dgm:presLayoutVars>
      </dgm:prSet>
      <dgm:spPr/>
      <dgm:t>
        <a:bodyPr/>
        <a:lstStyle/>
        <a:p>
          <a:endParaRPr lang="en-US"/>
        </a:p>
      </dgm:t>
    </dgm:pt>
    <dgm:pt modelId="{D62C9310-0CF0-490A-B45A-1626F276D485}" type="pres">
      <dgm:prSet presAssocID="{18FB75AC-8C33-43F3-B5AD-8159C3D4490A}" presName="sp" presStyleCnt="0"/>
      <dgm:spPr/>
      <dgm:t>
        <a:bodyPr/>
        <a:lstStyle/>
        <a:p>
          <a:endParaRPr lang="en-US"/>
        </a:p>
      </dgm:t>
    </dgm:pt>
    <dgm:pt modelId="{76FD38A5-50ED-4DA1-B986-17BD8DE6EC2F}" type="pres">
      <dgm:prSet presAssocID="{AFA6B8DC-F236-492D-B095-592E983EB126}" presName="composite" presStyleCnt="0"/>
      <dgm:spPr/>
      <dgm:t>
        <a:bodyPr/>
        <a:lstStyle/>
        <a:p>
          <a:endParaRPr lang="en-US"/>
        </a:p>
      </dgm:t>
    </dgm:pt>
    <dgm:pt modelId="{FAED1A5F-D5EB-4675-BCA8-FCEC3E609A48}" type="pres">
      <dgm:prSet presAssocID="{AFA6B8DC-F236-492D-B095-592E983EB126}" presName="parentText" presStyleLbl="alignNode1" presStyleIdx="2" presStyleCnt="3">
        <dgm:presLayoutVars>
          <dgm:chMax val="1"/>
          <dgm:bulletEnabled val="1"/>
        </dgm:presLayoutVars>
      </dgm:prSet>
      <dgm:spPr/>
      <dgm:t>
        <a:bodyPr/>
        <a:lstStyle/>
        <a:p>
          <a:endParaRPr lang="en-US"/>
        </a:p>
      </dgm:t>
    </dgm:pt>
    <dgm:pt modelId="{9EA08499-56C0-4412-8CCF-757D0C835763}" type="pres">
      <dgm:prSet presAssocID="{AFA6B8DC-F236-492D-B095-592E983EB126}" presName="descendantText" presStyleLbl="alignAcc1" presStyleIdx="2" presStyleCnt="3" custLinFactNeighborX="138" custLinFactNeighborY="3288">
        <dgm:presLayoutVars>
          <dgm:bulletEnabled val="1"/>
        </dgm:presLayoutVars>
      </dgm:prSet>
      <dgm:spPr/>
      <dgm:t>
        <a:bodyPr/>
        <a:lstStyle/>
        <a:p>
          <a:endParaRPr lang="en-US"/>
        </a:p>
      </dgm:t>
    </dgm:pt>
  </dgm:ptLst>
  <dgm:cxnLst>
    <dgm:cxn modelId="{1BF005D6-B0E9-4532-B24E-9EB9C9C6DE0C}" type="presOf" srcId="{AC411DA8-1E01-49A4-A41E-71AA0778D041}" destId="{A0D79B6B-7B21-4AE1-8B61-F80ADEEFFAE2}" srcOrd="0" destOrd="0" presId="urn:microsoft.com/office/officeart/2005/8/layout/chevron2"/>
    <dgm:cxn modelId="{90D1C319-B2D0-4F3D-8040-BC757F05ECD0}" srcId="{5DC4A57B-1727-4CD8-8E29-B20032589261}" destId="{72D87B82-DDD8-4C95-87E8-3B913A646D2A}" srcOrd="0" destOrd="0" parTransId="{3584C8A9-51D7-47B0-B7DE-E7D038262DBA}" sibTransId="{D6F75C94-7708-4E4E-8F63-93B75B0E3A4D}"/>
    <dgm:cxn modelId="{B8A1C4C5-27B0-4632-B2AB-D7F8F83B4CBF}" type="presOf" srcId="{5DC4A57B-1727-4CD8-8E29-B20032589261}" destId="{7A4D5387-37DC-4C10-BA33-B1662C274D15}" srcOrd="0" destOrd="0" presId="urn:microsoft.com/office/officeart/2005/8/layout/chevron2"/>
    <dgm:cxn modelId="{67C82E81-773E-4785-B9AF-0792CB0D9C74}" srcId="{3E7F1B35-CE35-4B3F-ADB9-58863740C16B}" destId="{AC411DA8-1E01-49A4-A41E-71AA0778D041}" srcOrd="0" destOrd="0" parTransId="{7823FA22-A45E-420F-99DA-E5A9FDBDCA56}" sibTransId="{2818F195-501F-4BA8-92A7-EB1F0C0BAD47}"/>
    <dgm:cxn modelId="{6FE5CAB2-F4D2-4BE4-9527-375CE1512C1B}" srcId="{AFA6B8DC-F236-492D-B095-592E983EB126}" destId="{20A23C40-D20C-4AFA-AD89-C0BD70093832}" srcOrd="0" destOrd="0" parTransId="{5609D7EF-6AB4-4C7F-8DE9-02E2C3BD3DEC}" sibTransId="{393FBF6C-D021-40CD-89C5-03B1E40DD131}"/>
    <dgm:cxn modelId="{7DA31FD7-346A-4016-BEF2-FABD044B80A3}" srcId="{9C9F67B0-6454-49CC-B794-C640888B9820}" destId="{5DC4A57B-1727-4CD8-8E29-B20032589261}" srcOrd="0" destOrd="0" parTransId="{57A38DD3-3A30-4AC2-97F7-88F068641899}" sibTransId="{8BAD0B2B-3A19-4B11-918C-9617C99C1DB0}"/>
    <dgm:cxn modelId="{E01144A6-90FC-4124-8588-EA135200C34C}" srcId="{9C9F67B0-6454-49CC-B794-C640888B9820}" destId="{AFA6B8DC-F236-492D-B095-592E983EB126}" srcOrd="2" destOrd="0" parTransId="{CCF79CAD-71A2-46EB-B6E7-E9848BD52009}" sibTransId="{632F76FA-97A8-4A51-85C1-E2BF7E9EE53A}"/>
    <dgm:cxn modelId="{7D970DC3-C1C7-43A3-92C9-6C9D252B1964}" type="presOf" srcId="{20A23C40-D20C-4AFA-AD89-C0BD70093832}" destId="{9EA08499-56C0-4412-8CCF-757D0C835763}" srcOrd="0" destOrd="0" presId="urn:microsoft.com/office/officeart/2005/8/layout/chevron2"/>
    <dgm:cxn modelId="{9F179B6A-5797-489C-921B-8EBDA271BEF5}" type="presOf" srcId="{72D87B82-DDD8-4C95-87E8-3B913A646D2A}" destId="{393DEBD3-3D9E-492A-B96C-C808D7D1DE08}" srcOrd="0" destOrd="0" presId="urn:microsoft.com/office/officeart/2005/8/layout/chevron2"/>
    <dgm:cxn modelId="{78CEAE5D-9CAB-4034-9033-98D9EF93D15A}" srcId="{9C9F67B0-6454-49CC-B794-C640888B9820}" destId="{3E7F1B35-CE35-4B3F-ADB9-58863740C16B}" srcOrd="1" destOrd="0" parTransId="{BF522277-D0F9-4CC8-8091-D12B00A0EEE0}" sibTransId="{18FB75AC-8C33-43F3-B5AD-8159C3D4490A}"/>
    <dgm:cxn modelId="{05DEBAA7-09FE-4124-A75B-1E7572730607}" type="presOf" srcId="{AFA6B8DC-F236-492D-B095-592E983EB126}" destId="{FAED1A5F-D5EB-4675-BCA8-FCEC3E609A48}" srcOrd="0" destOrd="0" presId="urn:microsoft.com/office/officeart/2005/8/layout/chevron2"/>
    <dgm:cxn modelId="{EC2D3965-D790-48DA-AC45-2B2439B68CBA}" type="presOf" srcId="{9C9F67B0-6454-49CC-B794-C640888B9820}" destId="{62F0D010-4CB8-45A6-B2C1-A315E4641C2C}" srcOrd="0" destOrd="0" presId="urn:microsoft.com/office/officeart/2005/8/layout/chevron2"/>
    <dgm:cxn modelId="{A182B867-C9D5-4274-AC9D-F3D707352983}" type="presOf" srcId="{3E7F1B35-CE35-4B3F-ADB9-58863740C16B}" destId="{EB43E476-56B0-4917-AE69-7CEBB2941640}" srcOrd="0" destOrd="0" presId="urn:microsoft.com/office/officeart/2005/8/layout/chevron2"/>
    <dgm:cxn modelId="{12C327AB-947B-45F8-B5C7-CEAEDB57C229}" type="presParOf" srcId="{62F0D010-4CB8-45A6-B2C1-A315E4641C2C}" destId="{0F10617D-CACE-4972-ADAC-9E993C4244D9}" srcOrd="0" destOrd="0" presId="urn:microsoft.com/office/officeart/2005/8/layout/chevron2"/>
    <dgm:cxn modelId="{73D598FB-E1D0-45D8-9AE0-F9FADBF49178}" type="presParOf" srcId="{0F10617D-CACE-4972-ADAC-9E993C4244D9}" destId="{7A4D5387-37DC-4C10-BA33-B1662C274D15}" srcOrd="0" destOrd="0" presId="urn:microsoft.com/office/officeart/2005/8/layout/chevron2"/>
    <dgm:cxn modelId="{EC090319-EF0C-48D1-B5C5-FC4FAE9FC825}" type="presParOf" srcId="{0F10617D-CACE-4972-ADAC-9E993C4244D9}" destId="{393DEBD3-3D9E-492A-B96C-C808D7D1DE08}" srcOrd="1" destOrd="0" presId="urn:microsoft.com/office/officeart/2005/8/layout/chevron2"/>
    <dgm:cxn modelId="{B844B682-EF71-4D85-B06B-8A2B37DE21DB}" type="presParOf" srcId="{62F0D010-4CB8-45A6-B2C1-A315E4641C2C}" destId="{35D3E8E8-B8B6-45E2-8079-B8ACBD4CB95C}" srcOrd="1" destOrd="0" presId="urn:microsoft.com/office/officeart/2005/8/layout/chevron2"/>
    <dgm:cxn modelId="{281C3C1A-D4D5-4E43-8970-97757871F6C4}" type="presParOf" srcId="{62F0D010-4CB8-45A6-B2C1-A315E4641C2C}" destId="{23D54402-DCCE-4C27-A70E-6AA8D25C742B}" srcOrd="2" destOrd="0" presId="urn:microsoft.com/office/officeart/2005/8/layout/chevron2"/>
    <dgm:cxn modelId="{169805F8-2950-48A4-B976-3A305ECBD643}" type="presParOf" srcId="{23D54402-DCCE-4C27-A70E-6AA8D25C742B}" destId="{EB43E476-56B0-4917-AE69-7CEBB2941640}" srcOrd="0" destOrd="0" presId="urn:microsoft.com/office/officeart/2005/8/layout/chevron2"/>
    <dgm:cxn modelId="{96104A9E-9C2B-4EFB-B703-E1B63F5B5AB3}" type="presParOf" srcId="{23D54402-DCCE-4C27-A70E-6AA8D25C742B}" destId="{A0D79B6B-7B21-4AE1-8B61-F80ADEEFFAE2}" srcOrd="1" destOrd="0" presId="urn:microsoft.com/office/officeart/2005/8/layout/chevron2"/>
    <dgm:cxn modelId="{4079FC88-E7A8-46F9-B024-83DF4E990697}" type="presParOf" srcId="{62F0D010-4CB8-45A6-B2C1-A315E4641C2C}" destId="{D62C9310-0CF0-490A-B45A-1626F276D485}" srcOrd="3" destOrd="0" presId="urn:microsoft.com/office/officeart/2005/8/layout/chevron2"/>
    <dgm:cxn modelId="{6905B6B1-2836-4B6C-86B7-F85354B92F51}" type="presParOf" srcId="{62F0D010-4CB8-45A6-B2C1-A315E4641C2C}" destId="{76FD38A5-50ED-4DA1-B986-17BD8DE6EC2F}" srcOrd="4" destOrd="0" presId="urn:microsoft.com/office/officeart/2005/8/layout/chevron2"/>
    <dgm:cxn modelId="{47CBA9CF-A207-4FB7-ADF6-39E2E7CB17D6}" type="presParOf" srcId="{76FD38A5-50ED-4DA1-B986-17BD8DE6EC2F}" destId="{FAED1A5F-D5EB-4675-BCA8-FCEC3E609A48}" srcOrd="0" destOrd="0" presId="urn:microsoft.com/office/officeart/2005/8/layout/chevron2"/>
    <dgm:cxn modelId="{6DB4023C-8604-41E4-90D3-7F306082D2F2}" type="presParOf" srcId="{76FD38A5-50ED-4DA1-B986-17BD8DE6EC2F}" destId="{9EA08499-56C0-4412-8CCF-757D0C83576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D5121-7AF3-4A80-9B03-D8872A58F47C}">
      <dsp:nvSpPr>
        <dsp:cNvPr id="0" name=""/>
        <dsp:cNvSpPr/>
      </dsp:nvSpPr>
      <dsp:spPr>
        <a:xfrm rot="5400000">
          <a:off x="-306958" y="309430"/>
          <a:ext cx="2046386" cy="1432470"/>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1989</a:t>
          </a:r>
          <a:endParaRPr lang="en-US" sz="4000" b="1" kern="1200" dirty="0"/>
        </a:p>
      </dsp:txBody>
      <dsp:txXfrm rot="-5400000">
        <a:off x="0" y="718707"/>
        <a:ext cx="1432470" cy="613916"/>
      </dsp:txXfrm>
    </dsp:sp>
    <dsp:sp modelId="{ABADC90B-7CE7-43BB-8DD1-BC06E2DBEAD2}">
      <dsp:nvSpPr>
        <dsp:cNvPr id="0" name=""/>
        <dsp:cNvSpPr/>
      </dsp:nvSpPr>
      <dsp:spPr>
        <a:xfrm rot="5400000">
          <a:off x="4165959" y="-2731016"/>
          <a:ext cx="1330151" cy="679712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U.S. Supreme Court found that an employee could pursue a claim under Title VII for sex discrimination for failing to conform to gender stereotypes.  </a:t>
          </a:r>
          <a:r>
            <a:rPr lang="en-US" sz="1800" i="1" kern="1200" dirty="0" smtClean="0">
              <a:latin typeface="Times New Roman" pitchFamily="18" charset="0"/>
              <a:cs typeface="Times New Roman" pitchFamily="18" charset="0"/>
            </a:rPr>
            <a:t>See Price Waterhouse v. Hopkins</a:t>
          </a:r>
          <a:r>
            <a:rPr lang="en-US" sz="1800" i="0" kern="1200" dirty="0" smtClean="0">
              <a:latin typeface="Times New Roman" pitchFamily="18" charset="0"/>
              <a:cs typeface="Times New Roman" pitchFamily="18" charset="0"/>
            </a:rPr>
            <a:t>, 490 U.S. 228 (1989). </a:t>
          </a:r>
          <a:endParaRPr lang="en-US" sz="1800" kern="1200" dirty="0">
            <a:latin typeface="Times New Roman" pitchFamily="18" charset="0"/>
            <a:cs typeface="Times New Roman" pitchFamily="18" charset="0"/>
          </a:endParaRPr>
        </a:p>
      </dsp:txBody>
      <dsp:txXfrm rot="-5400000">
        <a:off x="1432471" y="67405"/>
        <a:ext cx="6732196" cy="1200285"/>
      </dsp:txXfrm>
    </dsp:sp>
    <dsp:sp modelId="{0CA15C5C-CE0C-4663-A1A3-5D2615CC93F7}">
      <dsp:nvSpPr>
        <dsp:cNvPr id="0" name=""/>
        <dsp:cNvSpPr/>
      </dsp:nvSpPr>
      <dsp:spPr>
        <a:xfrm rot="5400000">
          <a:off x="-306958" y="2068098"/>
          <a:ext cx="2046386" cy="1432470"/>
        </a:xfrm>
        <a:prstGeom prst="chevron">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2006</a:t>
          </a:r>
          <a:endParaRPr lang="en-US" sz="4000" b="1" kern="1200" dirty="0"/>
        </a:p>
      </dsp:txBody>
      <dsp:txXfrm rot="-5400000">
        <a:off x="0" y="2477375"/>
        <a:ext cx="1432470" cy="613916"/>
      </dsp:txXfrm>
    </dsp:sp>
    <dsp:sp modelId="{C5D9D83E-4059-44D8-A6DC-2BDB8D84437A}">
      <dsp:nvSpPr>
        <dsp:cNvPr id="0" name=""/>
        <dsp:cNvSpPr/>
      </dsp:nvSpPr>
      <dsp:spPr>
        <a:xfrm rot="5400000">
          <a:off x="4165959" y="-972348"/>
          <a:ext cx="1330151" cy="679712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U.S. Department of Justice (“USDOJ”) takes the position in litigation that Title VII’s prohibition on sex discrimination does not per se cover discrimination based on gender identity or transgender status.  </a:t>
          </a:r>
          <a:r>
            <a:rPr lang="en-US" sz="1800" i="1" kern="1200" dirty="0" smtClean="0">
              <a:latin typeface="Times New Roman" pitchFamily="18" charset="0"/>
              <a:cs typeface="Times New Roman" pitchFamily="18" charset="0"/>
            </a:rPr>
            <a:t>See Schroer v. Billington,</a:t>
          </a:r>
          <a:r>
            <a:rPr lang="en-US" sz="1800" i="0" kern="1200" dirty="0" smtClean="0">
              <a:latin typeface="Times New Roman" pitchFamily="18" charset="0"/>
              <a:cs typeface="Times New Roman" pitchFamily="18" charset="0"/>
            </a:rPr>
            <a:t>, 577 F. Supp. 2d 293 (D.D.C. 2008). </a:t>
          </a:r>
          <a:endParaRPr lang="en-US" sz="1800" kern="1200" dirty="0">
            <a:latin typeface="Times New Roman" pitchFamily="18" charset="0"/>
            <a:cs typeface="Times New Roman" pitchFamily="18" charset="0"/>
          </a:endParaRPr>
        </a:p>
      </dsp:txBody>
      <dsp:txXfrm rot="-5400000">
        <a:off x="1432471" y="1826073"/>
        <a:ext cx="6732196" cy="1200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A0CD8-52EE-41F8-8DC2-A31B09BADB5C}">
      <dsp:nvSpPr>
        <dsp:cNvPr id="0" name=""/>
        <dsp:cNvSpPr/>
      </dsp:nvSpPr>
      <dsp:spPr>
        <a:xfrm rot="5400000">
          <a:off x="-446048" y="1280407"/>
          <a:ext cx="2973655" cy="2081558"/>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n-US" sz="5800" b="1" kern="1200" dirty="0" smtClean="0"/>
            <a:t>2000s</a:t>
          </a:r>
          <a:endParaRPr lang="en-US" sz="5800" b="1" kern="1200" dirty="0"/>
        </a:p>
      </dsp:txBody>
      <dsp:txXfrm rot="-5400000">
        <a:off x="1" y="1875137"/>
        <a:ext cx="2081558" cy="892097"/>
      </dsp:txXfrm>
    </dsp:sp>
    <dsp:sp modelId="{B3625AC7-3833-42F9-A8DF-4B6EBCCEDECB}">
      <dsp:nvSpPr>
        <dsp:cNvPr id="0" name=""/>
        <dsp:cNvSpPr/>
      </dsp:nvSpPr>
      <dsp:spPr>
        <a:xfrm rot="5400000">
          <a:off x="3356767" y="-1275208"/>
          <a:ext cx="3597623" cy="6148041"/>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Various circuits of the U.S. Court of Appeals found that the definition of “sex” under federal non-discrimination laws encompasses both biological differences and failure to  “conform to socially prescribed gender expectations.” </a:t>
          </a:r>
          <a:r>
            <a:rPr lang="en-US" sz="1800" i="1" kern="1200" dirty="0" smtClean="0">
              <a:latin typeface="Times New Roman" pitchFamily="18" charset="0"/>
              <a:cs typeface="Times New Roman" pitchFamily="18" charset="0"/>
            </a:rPr>
            <a:t>See e.g., Schwenk v. Hartford</a:t>
          </a:r>
          <a:r>
            <a:rPr lang="en-US" sz="1800" i="0" kern="1200" dirty="0" smtClean="0">
              <a:latin typeface="Times New Roman" pitchFamily="18" charset="0"/>
              <a:cs typeface="Times New Roman" pitchFamily="18" charset="0"/>
            </a:rPr>
            <a:t>, 204 F.3d 1187 (9</a:t>
          </a:r>
          <a:r>
            <a:rPr lang="en-US" sz="1800" i="0" kern="1200" baseline="30000" dirty="0" smtClean="0">
              <a:latin typeface="Times New Roman" pitchFamily="18" charset="0"/>
              <a:cs typeface="Times New Roman" pitchFamily="18" charset="0"/>
            </a:rPr>
            <a:t>th</a:t>
          </a:r>
          <a:r>
            <a:rPr lang="en-US" sz="1800" i="0" kern="1200" dirty="0" smtClean="0">
              <a:latin typeface="Times New Roman" pitchFamily="18" charset="0"/>
              <a:cs typeface="Times New Roman" pitchFamily="18" charset="0"/>
            </a:rPr>
            <a:t> Cir. 2000); </a:t>
          </a:r>
          <a:r>
            <a:rPr lang="en-US" sz="1800" i="1" kern="1200" dirty="0" smtClean="0">
              <a:latin typeface="Times New Roman" pitchFamily="18" charset="0"/>
              <a:cs typeface="Times New Roman" pitchFamily="18" charset="0"/>
            </a:rPr>
            <a:t>Rosa v. Park West Bank &amp; Trust Co.</a:t>
          </a:r>
          <a:r>
            <a:rPr lang="en-US" sz="1800" i="0" kern="1200" dirty="0" smtClean="0">
              <a:latin typeface="Times New Roman" pitchFamily="18" charset="0"/>
              <a:cs typeface="Times New Roman" pitchFamily="18" charset="0"/>
            </a:rPr>
            <a:t>, 214 F.3d 213 (1</a:t>
          </a:r>
          <a:r>
            <a:rPr lang="en-US" sz="1800" i="0" kern="1200" baseline="30000" dirty="0" smtClean="0">
              <a:latin typeface="Times New Roman" pitchFamily="18" charset="0"/>
              <a:cs typeface="Times New Roman" pitchFamily="18" charset="0"/>
            </a:rPr>
            <a:t>st</a:t>
          </a:r>
          <a:r>
            <a:rPr lang="en-US" sz="1800" i="0" kern="1200" dirty="0" smtClean="0">
              <a:latin typeface="Times New Roman" pitchFamily="18" charset="0"/>
              <a:cs typeface="Times New Roman" pitchFamily="18" charset="0"/>
            </a:rPr>
            <a:t> Cir. 2000); </a:t>
          </a:r>
          <a:r>
            <a:rPr lang="en-US" sz="1800" i="1" kern="1200" dirty="0" smtClean="0">
              <a:latin typeface="Times New Roman" pitchFamily="18" charset="0"/>
              <a:cs typeface="Times New Roman" pitchFamily="18" charset="0"/>
            </a:rPr>
            <a:t>Smith v. City of Salem</a:t>
          </a:r>
          <a:r>
            <a:rPr lang="en-US" sz="1800" i="0" kern="1200" dirty="0" smtClean="0">
              <a:latin typeface="Times New Roman" pitchFamily="18" charset="0"/>
              <a:cs typeface="Times New Roman" pitchFamily="18" charset="0"/>
            </a:rPr>
            <a:t>, 378 F.3d 566 (6</a:t>
          </a:r>
          <a:r>
            <a:rPr lang="en-US" sz="1800" i="0" kern="1200" baseline="30000" dirty="0" smtClean="0">
              <a:latin typeface="Times New Roman" pitchFamily="18" charset="0"/>
              <a:cs typeface="Times New Roman" pitchFamily="18" charset="0"/>
            </a:rPr>
            <a:t>th</a:t>
          </a:r>
          <a:r>
            <a:rPr lang="en-US" sz="1800" i="0" kern="1200" dirty="0" smtClean="0">
              <a:latin typeface="Times New Roman" pitchFamily="18" charset="0"/>
              <a:cs typeface="Times New Roman" pitchFamily="18" charset="0"/>
            </a:rPr>
            <a:t> Cir. 2004); </a:t>
          </a:r>
          <a:r>
            <a:rPr lang="en-US" sz="1800" i="1" kern="1200" dirty="0" smtClean="0">
              <a:latin typeface="Times New Roman" pitchFamily="18" charset="0"/>
              <a:cs typeface="Times New Roman" pitchFamily="18" charset="0"/>
            </a:rPr>
            <a:t>Glenn v. Bromby</a:t>
          </a:r>
          <a:r>
            <a:rPr lang="en-US" sz="1800" i="0" kern="1200" dirty="0" smtClean="0">
              <a:latin typeface="Times New Roman" pitchFamily="18" charset="0"/>
              <a:cs typeface="Times New Roman" pitchFamily="18" charset="0"/>
            </a:rPr>
            <a:t>, 663 F.3d 1312 (11</a:t>
          </a:r>
          <a:r>
            <a:rPr lang="en-US" sz="1800" i="0" kern="1200" baseline="30000" dirty="0" smtClean="0">
              <a:latin typeface="Times New Roman" pitchFamily="18" charset="0"/>
              <a:cs typeface="Times New Roman" pitchFamily="18" charset="0"/>
            </a:rPr>
            <a:t>th</a:t>
          </a:r>
          <a:r>
            <a:rPr lang="en-US" sz="1800" i="0" kern="1200" dirty="0" smtClean="0">
              <a:latin typeface="Times New Roman" pitchFamily="18" charset="0"/>
              <a:cs typeface="Times New Roman" pitchFamily="18" charset="0"/>
            </a:rPr>
            <a:t> Cir. 2011). </a:t>
          </a:r>
          <a:endParaRPr lang="en-US" sz="1800" i="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endParaRPr lang="en-US" sz="1800" i="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i="0" kern="1200" dirty="0" smtClean="0">
              <a:latin typeface="Times New Roman" pitchFamily="18" charset="0"/>
              <a:cs typeface="Times New Roman" pitchFamily="18" charset="0"/>
            </a:rPr>
            <a:t>However, some courts simultaneously rejected extending protections under Title VII to transgender persons.  </a:t>
          </a:r>
          <a:r>
            <a:rPr lang="en-US" sz="1800" i="1" kern="1200" dirty="0" smtClean="0">
              <a:latin typeface="Times New Roman" pitchFamily="18" charset="0"/>
              <a:cs typeface="Times New Roman" pitchFamily="18" charset="0"/>
            </a:rPr>
            <a:t>See e.g., </a:t>
          </a:r>
          <a:r>
            <a:rPr lang="en-US" sz="1800" i="1" kern="1200" dirty="0" err="1" smtClean="0">
              <a:latin typeface="Times New Roman" pitchFamily="18" charset="0"/>
              <a:cs typeface="Times New Roman" pitchFamily="18" charset="0"/>
            </a:rPr>
            <a:t>Etsitty</a:t>
          </a:r>
          <a:r>
            <a:rPr lang="en-US" sz="1800" i="1" kern="1200" dirty="0" smtClean="0">
              <a:latin typeface="Times New Roman" pitchFamily="18" charset="0"/>
              <a:cs typeface="Times New Roman" pitchFamily="18" charset="0"/>
            </a:rPr>
            <a:t> v. Utah Transit Auth., </a:t>
          </a:r>
          <a:r>
            <a:rPr lang="en-US" sz="1800" i="0" kern="1200" dirty="0" smtClean="0">
              <a:latin typeface="Times New Roman" pitchFamily="18" charset="0"/>
              <a:cs typeface="Times New Roman" pitchFamily="18" charset="0"/>
            </a:rPr>
            <a:t>502 F.3d 1215 (10</a:t>
          </a:r>
          <a:r>
            <a:rPr lang="en-US" sz="1800" i="0" kern="1200" baseline="30000" dirty="0" smtClean="0">
              <a:latin typeface="Times New Roman" pitchFamily="18" charset="0"/>
              <a:cs typeface="Times New Roman" pitchFamily="18" charset="0"/>
            </a:rPr>
            <a:t>th</a:t>
          </a:r>
          <a:r>
            <a:rPr lang="en-US" sz="1800" i="0" kern="1200" dirty="0" smtClean="0">
              <a:latin typeface="Times New Roman" pitchFamily="18" charset="0"/>
              <a:cs typeface="Times New Roman" pitchFamily="18" charset="0"/>
            </a:rPr>
            <a:t> Cir. 2005).</a:t>
          </a:r>
          <a:endParaRPr lang="en-US" sz="1800" i="0" kern="1200" dirty="0">
            <a:latin typeface="Times New Roman" pitchFamily="18" charset="0"/>
            <a:cs typeface="Times New Roman" pitchFamily="18" charset="0"/>
          </a:endParaRPr>
        </a:p>
      </dsp:txBody>
      <dsp:txXfrm rot="-5400000">
        <a:off x="2081559" y="175621"/>
        <a:ext cx="5972420" cy="3246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FBEC6-34A7-4D4F-8DF5-214D1EB417AE}">
      <dsp:nvSpPr>
        <dsp:cNvPr id="0" name=""/>
        <dsp:cNvSpPr/>
      </dsp:nvSpPr>
      <dsp:spPr>
        <a:xfrm rot="5400000">
          <a:off x="-306958" y="309430"/>
          <a:ext cx="2046386" cy="1432470"/>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2011</a:t>
          </a:r>
          <a:endParaRPr lang="en-US" sz="4000" b="1" kern="1200" dirty="0"/>
        </a:p>
      </dsp:txBody>
      <dsp:txXfrm rot="-5400000">
        <a:off x="0" y="718707"/>
        <a:ext cx="1432470" cy="613916"/>
      </dsp:txXfrm>
    </dsp:sp>
    <dsp:sp modelId="{FA26008E-BA76-45A2-BE62-A45B480B23FF}">
      <dsp:nvSpPr>
        <dsp:cNvPr id="0" name=""/>
        <dsp:cNvSpPr/>
      </dsp:nvSpPr>
      <dsp:spPr>
        <a:xfrm rot="5400000">
          <a:off x="4165959" y="-2731016"/>
          <a:ext cx="1330151" cy="679712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Office of Personnel Management announces federal government’s policy to provide a workplace free of discrimination based on gender identity. </a:t>
          </a:r>
          <a:r>
            <a:rPr lang="en-US" sz="1800" i="1" kern="1200" dirty="0" smtClean="0">
              <a:latin typeface="Times New Roman" pitchFamily="18" charset="0"/>
              <a:cs typeface="Times New Roman" pitchFamily="18" charset="0"/>
            </a:rPr>
            <a:t>See </a:t>
          </a:r>
          <a:r>
            <a:rPr lang="en-US" sz="1800" i="1" kern="1200" dirty="0" smtClean="0">
              <a:solidFill>
                <a:srgbClr val="336699"/>
              </a:solidFill>
              <a:latin typeface="Times New Roman" pitchFamily="18" charset="0"/>
              <a:cs typeface="Times New Roman" pitchFamily="18" charset="0"/>
              <a:hlinkClick xmlns:r="http://schemas.openxmlformats.org/officeDocument/2006/relationships" r:id="rId1"/>
            </a:rPr>
            <a:t>http://www.opm.gov/policy-data-oversight/diversity-and-inclusion/reference-materials/gender-identity-guidance/</a:t>
          </a:r>
          <a:r>
            <a:rPr lang="en-US" sz="1800" i="1" kern="1200" dirty="0" smtClean="0">
              <a:solidFill>
                <a:srgbClr val="336699"/>
              </a:solidFill>
              <a:latin typeface="Times New Roman" pitchFamily="18" charset="0"/>
              <a:cs typeface="Times New Roman" pitchFamily="18" charset="0"/>
            </a:rPr>
            <a:t> </a:t>
          </a:r>
          <a:endParaRPr lang="en-US" sz="1800" kern="1200" dirty="0">
            <a:solidFill>
              <a:srgbClr val="336699"/>
            </a:solidFill>
            <a:latin typeface="Times New Roman" pitchFamily="18" charset="0"/>
            <a:cs typeface="Times New Roman" pitchFamily="18" charset="0"/>
          </a:endParaRPr>
        </a:p>
      </dsp:txBody>
      <dsp:txXfrm rot="-5400000">
        <a:off x="1432471" y="67405"/>
        <a:ext cx="6732196" cy="1200285"/>
      </dsp:txXfrm>
    </dsp:sp>
    <dsp:sp modelId="{42751606-36E8-40BD-B15C-AAA30D0B5872}">
      <dsp:nvSpPr>
        <dsp:cNvPr id="0" name=""/>
        <dsp:cNvSpPr/>
      </dsp:nvSpPr>
      <dsp:spPr>
        <a:xfrm rot="5400000">
          <a:off x="-306958" y="2059565"/>
          <a:ext cx="2046386" cy="1432470"/>
        </a:xfrm>
        <a:prstGeom prst="chevron">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2012</a:t>
          </a:r>
          <a:endParaRPr lang="en-US" sz="4000" b="1" kern="1200" dirty="0"/>
        </a:p>
      </dsp:txBody>
      <dsp:txXfrm rot="-5400000">
        <a:off x="0" y="2468842"/>
        <a:ext cx="1432470" cy="613916"/>
      </dsp:txXfrm>
    </dsp:sp>
    <dsp:sp modelId="{C8456767-6736-42BB-B78B-7604E919576C}">
      <dsp:nvSpPr>
        <dsp:cNvPr id="0" name=""/>
        <dsp:cNvSpPr/>
      </dsp:nvSpPr>
      <dsp:spPr>
        <a:xfrm rot="5400000">
          <a:off x="4165959" y="-972348"/>
          <a:ext cx="1330151" cy="679712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EEOC ruled that discrimination on the basis of gender identity is sex discrimination. </a:t>
          </a:r>
          <a:r>
            <a:rPr lang="en-US" sz="1800" i="1" kern="1200" dirty="0" smtClean="0">
              <a:latin typeface="Times New Roman" pitchFamily="18" charset="0"/>
              <a:cs typeface="Times New Roman" pitchFamily="18" charset="0"/>
            </a:rPr>
            <a:t>See  Macy v. Holder</a:t>
          </a:r>
          <a:r>
            <a:rPr lang="en-US" sz="1800" i="0" kern="1200" dirty="0" smtClean="0">
              <a:latin typeface="Times New Roman" pitchFamily="18" charset="0"/>
              <a:cs typeface="Times New Roman" pitchFamily="18" charset="0"/>
            </a:rPr>
            <a:t>, Appeal No. 0120120821 (EEOC, April 20, 2012). </a:t>
          </a:r>
          <a:endParaRPr lang="en-US" sz="1800" kern="1200" dirty="0">
            <a:latin typeface="Times New Roman" pitchFamily="18" charset="0"/>
            <a:cs typeface="Times New Roman" pitchFamily="18" charset="0"/>
          </a:endParaRPr>
        </a:p>
      </dsp:txBody>
      <dsp:txXfrm rot="-5400000">
        <a:off x="1432471" y="1826073"/>
        <a:ext cx="6732196" cy="1200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401B9-869D-40E7-978D-3759F3ABD92D}">
      <dsp:nvSpPr>
        <dsp:cNvPr id="0" name=""/>
        <dsp:cNvSpPr/>
      </dsp:nvSpPr>
      <dsp:spPr>
        <a:xfrm rot="5400000">
          <a:off x="-247913" y="251571"/>
          <a:ext cx="1652757" cy="1156930"/>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2013</a:t>
          </a:r>
          <a:endParaRPr lang="en-US" sz="3200" b="1" kern="1200" dirty="0"/>
        </a:p>
      </dsp:txBody>
      <dsp:txXfrm rot="-5400000">
        <a:off x="1" y="582122"/>
        <a:ext cx="1156930" cy="495827"/>
      </dsp:txXfrm>
    </dsp:sp>
    <dsp:sp modelId="{64EC59CC-6F47-4C8E-8379-75A1BCB2F40C}">
      <dsp:nvSpPr>
        <dsp:cNvPr id="0" name=""/>
        <dsp:cNvSpPr/>
      </dsp:nvSpPr>
      <dsp:spPr>
        <a:xfrm rot="5400000">
          <a:off x="4156118" y="-2995530"/>
          <a:ext cx="1074292" cy="707266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Times New Roman" pitchFamily="18" charset="0"/>
              <a:cs typeface="Times New Roman" pitchFamily="18" charset="0"/>
            </a:rPr>
            <a:t>Employment Non-Discrimination Act (“ENDA”)—proposed legislation that would prohibit discrimination in hiring and employment based on sexual orientation and gender identity—passes 64-32 in the Senate and is awaiting vote in the House. </a:t>
          </a:r>
          <a:endParaRPr lang="en-US" sz="1700" kern="1200" dirty="0">
            <a:latin typeface="Times New Roman" pitchFamily="18" charset="0"/>
            <a:cs typeface="Times New Roman" pitchFamily="18" charset="0"/>
          </a:endParaRPr>
        </a:p>
      </dsp:txBody>
      <dsp:txXfrm rot="-5400000">
        <a:off x="1156930" y="56101"/>
        <a:ext cx="7020226" cy="969406"/>
      </dsp:txXfrm>
    </dsp:sp>
    <dsp:sp modelId="{27A26B01-758E-4D7A-BB17-62CA91377576}">
      <dsp:nvSpPr>
        <dsp:cNvPr id="0" name=""/>
        <dsp:cNvSpPr/>
      </dsp:nvSpPr>
      <dsp:spPr>
        <a:xfrm rot="5400000">
          <a:off x="-247913" y="2567007"/>
          <a:ext cx="1652757" cy="1156930"/>
        </a:xfrm>
        <a:prstGeom prst="chevron">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2014</a:t>
          </a:r>
          <a:endParaRPr lang="en-US" sz="3200" b="1" kern="1200" dirty="0"/>
        </a:p>
      </dsp:txBody>
      <dsp:txXfrm rot="-5400000">
        <a:off x="1" y="2897558"/>
        <a:ext cx="1156930" cy="495827"/>
      </dsp:txXfrm>
    </dsp:sp>
    <dsp:sp modelId="{29C6E8BE-6A9B-4578-80D9-27D45F656B9E}">
      <dsp:nvSpPr>
        <dsp:cNvPr id="0" name=""/>
        <dsp:cNvSpPr/>
      </dsp:nvSpPr>
      <dsp:spPr>
        <a:xfrm rot="5400000">
          <a:off x="3315279" y="-647120"/>
          <a:ext cx="2814603" cy="7014037"/>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Times New Roman" pitchFamily="18" charset="0"/>
              <a:cs typeface="Times New Roman" pitchFamily="18" charset="0"/>
            </a:rPr>
            <a:t>President Obama issues executive order prohibiting gender identity discrimination in federal employment and government contracting. </a:t>
          </a:r>
          <a:r>
            <a:rPr lang="en-US" sz="1700" i="1" kern="1200" dirty="0" smtClean="0">
              <a:latin typeface="Times New Roman" pitchFamily="18" charset="0"/>
              <a:cs typeface="Times New Roman" pitchFamily="18" charset="0"/>
            </a:rPr>
            <a:t>See </a:t>
          </a:r>
          <a:r>
            <a:rPr lang="en-US" sz="1700" i="0" kern="1200" dirty="0" smtClean="0">
              <a:latin typeface="Times New Roman" pitchFamily="18" charset="0"/>
              <a:cs typeface="Times New Roman" pitchFamily="18" charset="0"/>
            </a:rPr>
            <a:t>Exec. Order  No. 13,672, 79 Fed. Reg. 42,971 (2014). </a:t>
          </a:r>
          <a:endParaRPr lang="en-US" sz="1700"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endParaRPr lang="en-US" sz="1700"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en-US" sz="1700" kern="1200" dirty="0" smtClean="0">
              <a:latin typeface="Times New Roman" pitchFamily="18" charset="0"/>
              <a:cs typeface="Times New Roman" pitchFamily="18" charset="0"/>
            </a:rPr>
            <a:t>USDOJ reverses its prior position and “determine[s] that the best reading of Title VII’s prohibition of sex discrimination is that it encompasses discrimination based on gender identity, including transgender status.” </a:t>
          </a:r>
          <a:r>
            <a:rPr lang="en-US" sz="1700" i="1" kern="1200" dirty="0" smtClean="0">
              <a:latin typeface="Times New Roman" pitchFamily="18" charset="0"/>
              <a:cs typeface="Times New Roman" pitchFamily="18" charset="0"/>
            </a:rPr>
            <a:t>See Memorandum</a:t>
          </a:r>
          <a:r>
            <a:rPr lang="en-US" sz="1700" i="0" kern="1200" dirty="0" smtClean="0">
              <a:latin typeface="Times New Roman" pitchFamily="18" charset="0"/>
              <a:cs typeface="Times New Roman" pitchFamily="18" charset="0"/>
            </a:rPr>
            <a:t>, </a:t>
          </a:r>
          <a:r>
            <a:rPr lang="en-US" sz="1700" i="0" kern="1200" cap="small" baseline="0" dirty="0" smtClean="0">
              <a:latin typeface="Times New Roman" pitchFamily="18" charset="0"/>
              <a:cs typeface="Times New Roman" pitchFamily="18" charset="0"/>
            </a:rPr>
            <a:t>Office of the Attorney General</a:t>
          </a:r>
          <a:r>
            <a:rPr lang="en-US" sz="1700" i="1" kern="1200" dirty="0" smtClean="0">
              <a:latin typeface="Times New Roman" pitchFamily="18" charset="0"/>
              <a:cs typeface="Times New Roman" pitchFamily="18" charset="0"/>
            </a:rPr>
            <a:t>, </a:t>
          </a:r>
          <a:r>
            <a:rPr lang="en-US" sz="1700" i="0" kern="1200" dirty="0" smtClean="0">
              <a:latin typeface="Times New Roman" pitchFamily="18" charset="0"/>
              <a:cs typeface="Times New Roman" pitchFamily="18" charset="0"/>
            </a:rPr>
            <a:t>available at  </a:t>
          </a:r>
          <a:r>
            <a:rPr lang="en-US" sz="1700" i="0" kern="1200" dirty="0" smtClean="0">
              <a:latin typeface="Times New Roman" pitchFamily="18" charset="0"/>
              <a:cs typeface="Times New Roman" pitchFamily="18" charset="0"/>
              <a:hlinkClick xmlns:r="http://schemas.openxmlformats.org/officeDocument/2006/relationships" r:id="rId1"/>
            </a:rPr>
            <a:t>http://www.justice.gov/opa/pr/attorney-general-holder-directs-department-include-gender-identity-under-sex-discrimination</a:t>
          </a:r>
          <a:r>
            <a:rPr lang="en-US" sz="1700" i="0" kern="1200" dirty="0" smtClean="0">
              <a:latin typeface="Times New Roman" pitchFamily="18" charset="0"/>
              <a:cs typeface="Times New Roman" pitchFamily="18" charset="0"/>
            </a:rPr>
            <a:t> (2014).</a:t>
          </a:r>
          <a:endParaRPr lang="en-US" sz="1700" i="0" kern="1200" dirty="0">
            <a:latin typeface="Times New Roman" pitchFamily="18" charset="0"/>
            <a:cs typeface="Times New Roman" pitchFamily="18" charset="0"/>
          </a:endParaRPr>
        </a:p>
      </dsp:txBody>
      <dsp:txXfrm rot="-5400000">
        <a:off x="1215562" y="1589995"/>
        <a:ext cx="6876639" cy="2539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51606-36E8-40BD-B15C-AAA30D0B5872}">
      <dsp:nvSpPr>
        <dsp:cNvPr id="0" name=""/>
        <dsp:cNvSpPr/>
      </dsp:nvSpPr>
      <dsp:spPr>
        <a:xfrm rot="5400000">
          <a:off x="-478944" y="1079137"/>
          <a:ext cx="3192962" cy="2235073"/>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lang="en-US" sz="6200" b="1" kern="1200" dirty="0" smtClean="0"/>
            <a:t>2016</a:t>
          </a:r>
          <a:endParaRPr lang="en-US" sz="6200" b="1" kern="1200" dirty="0"/>
        </a:p>
      </dsp:txBody>
      <dsp:txXfrm rot="-5400000">
        <a:off x="1" y="1717730"/>
        <a:ext cx="2235073" cy="957889"/>
      </dsp:txXfrm>
    </dsp:sp>
    <dsp:sp modelId="{C8456767-6736-42BB-B78B-7604E919576C}">
      <dsp:nvSpPr>
        <dsp:cNvPr id="0" name=""/>
        <dsp:cNvSpPr/>
      </dsp:nvSpPr>
      <dsp:spPr>
        <a:xfrm rot="5400000">
          <a:off x="3559349" y="-1273381"/>
          <a:ext cx="3295381" cy="5994526"/>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On May 13, 2016, the US Department of Justice and US Department of Education issued a joint “Dear Colleague Letter” confirming their position that Title IX’s prohibition against sex discrimination encompasses gender identity.  In addition to this Guidance, the DOJ/DOE also released  </a:t>
          </a:r>
          <a:r>
            <a:rPr lang="en-US" sz="1600" i="0" kern="1200" dirty="0" smtClean="0">
              <a:solidFill>
                <a:schemeClr val="tx1">
                  <a:lumMod val="95000"/>
                  <a:lumOff val="5000"/>
                </a:schemeClr>
              </a:solidFill>
              <a:latin typeface="Times New Roman" panose="02020603050405020304" pitchFamily="18" charset="0"/>
              <a:cs typeface="Times New Roman" panose="02020603050405020304" pitchFamily="18" charset="0"/>
              <a:hlinkClick xmlns:r="http://schemas.openxmlformats.org/officeDocument/2006/relationships" r:id="rId1"/>
            </a:rPr>
            <a:t>Examples of Policies and Emerging Practices for Supporting Transgender Students</a:t>
          </a:r>
          <a:r>
            <a:rPr lang="en-US" sz="1600" kern="1200" dirty="0" smtClean="0">
              <a:latin typeface="Times New Roman" panose="02020603050405020304" pitchFamily="18" charset="0"/>
              <a:cs typeface="Times New Roman" panose="02020603050405020304" pitchFamily="18" charset="0"/>
            </a:rPr>
            <a:t>, a compilation of policies and practices that public schools across the country are already using to support transgender students.  </a:t>
          </a:r>
          <a:endParaRPr lang="en-U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The document includes questions and answers on topics such as school records, privacy, and terminology, and shares samples from districts across the country. </a:t>
          </a:r>
          <a:endParaRPr lang="en-US" sz="1600" kern="1200" dirty="0">
            <a:latin typeface="Times New Roman" pitchFamily="18" charset="0"/>
            <a:cs typeface="Times New Roman" pitchFamily="18" charset="0"/>
          </a:endParaRPr>
        </a:p>
      </dsp:txBody>
      <dsp:txXfrm rot="-5400000">
        <a:off x="2209777" y="237058"/>
        <a:ext cx="5833659" cy="2973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D5387-37DC-4C10-BA33-B1662C274D15}">
      <dsp:nvSpPr>
        <dsp:cNvPr id="0" name=""/>
        <dsp:cNvSpPr/>
      </dsp:nvSpPr>
      <dsp:spPr>
        <a:xfrm rot="5400000">
          <a:off x="-202372" y="202372"/>
          <a:ext cx="1349147" cy="944403"/>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1991</a:t>
          </a:r>
          <a:endParaRPr lang="en-US" sz="1900" b="1" kern="1200" dirty="0"/>
        </a:p>
      </dsp:txBody>
      <dsp:txXfrm rot="-5400000">
        <a:off x="1" y="472202"/>
        <a:ext cx="944403" cy="404744"/>
      </dsp:txXfrm>
    </dsp:sp>
    <dsp:sp modelId="{393DEBD3-3D9E-492A-B96C-C808D7D1DE08}">
      <dsp:nvSpPr>
        <dsp:cNvPr id="0" name=""/>
        <dsp:cNvSpPr/>
      </dsp:nvSpPr>
      <dsp:spPr>
        <a:xfrm rot="5400000">
          <a:off x="3980536" y="-3036133"/>
          <a:ext cx="1212930" cy="7285196"/>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atin typeface="Times New Roman" pitchFamily="18" charset="0"/>
              <a:cs typeface="Times New Roman" pitchFamily="18" charset="0"/>
            </a:rPr>
            <a:t>Connecticut passes comprehensive anti-discrimination law concerning sexual orientation in employment, housing, public accommodations and credit. </a:t>
          </a:r>
          <a:r>
            <a:rPr lang="en-US" sz="1900" i="1" kern="1200" dirty="0" smtClean="0">
              <a:latin typeface="Times New Roman" pitchFamily="18" charset="0"/>
              <a:cs typeface="Times New Roman" pitchFamily="18" charset="0"/>
            </a:rPr>
            <a:t>See Public Act No. 91-58, § 3 (1991). </a:t>
          </a:r>
          <a:endParaRPr lang="en-US" sz="1900" kern="1200" dirty="0">
            <a:latin typeface="Times New Roman" pitchFamily="18" charset="0"/>
            <a:cs typeface="Times New Roman" pitchFamily="18" charset="0"/>
          </a:endParaRPr>
        </a:p>
      </dsp:txBody>
      <dsp:txXfrm rot="-5400000">
        <a:off x="944403" y="59210"/>
        <a:ext cx="7225986" cy="1094510"/>
      </dsp:txXfrm>
    </dsp:sp>
    <dsp:sp modelId="{EB43E476-56B0-4917-AE69-7CEBB2941640}">
      <dsp:nvSpPr>
        <dsp:cNvPr id="0" name=""/>
        <dsp:cNvSpPr/>
      </dsp:nvSpPr>
      <dsp:spPr>
        <a:xfrm rot="5400000">
          <a:off x="-202372" y="1646330"/>
          <a:ext cx="1349147" cy="944403"/>
        </a:xfrm>
        <a:prstGeom prst="chevron">
          <a:avLst/>
        </a:prstGeom>
        <a:solidFill>
          <a:schemeClr val="accent6">
            <a:alpha val="90000"/>
            <a:hueOff val="0"/>
            <a:satOff val="0"/>
            <a:lumOff val="0"/>
            <a:alphaOff val="-2000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2000</a:t>
          </a:r>
          <a:endParaRPr lang="en-US" sz="1900" b="1" kern="1200" dirty="0"/>
        </a:p>
      </dsp:txBody>
      <dsp:txXfrm rot="-5400000">
        <a:off x="1" y="1916160"/>
        <a:ext cx="944403" cy="404744"/>
      </dsp:txXfrm>
    </dsp:sp>
    <dsp:sp modelId="{A0D79B6B-7B21-4AE1-8B61-F80ADEEFFAE2}">
      <dsp:nvSpPr>
        <dsp:cNvPr id="0" name=""/>
        <dsp:cNvSpPr/>
      </dsp:nvSpPr>
      <dsp:spPr>
        <a:xfrm rot="5400000">
          <a:off x="4041856" y="-1760167"/>
          <a:ext cx="1090289" cy="7285196"/>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atin typeface="Times New Roman" pitchFamily="18" charset="0"/>
              <a:cs typeface="Times New Roman" pitchFamily="18" charset="0"/>
            </a:rPr>
            <a:t>Commission on Human Rights and Opportunities (“CHRO”) issues declaratory ruling that the state’s sex discrimination laws provide protections for transsexual individuals. </a:t>
          </a:r>
          <a:r>
            <a:rPr lang="en-US" sz="1900" i="1" kern="1200" dirty="0" smtClean="0">
              <a:latin typeface="Times New Roman" pitchFamily="18" charset="0"/>
              <a:cs typeface="Times New Roman" pitchFamily="18" charset="0"/>
            </a:rPr>
            <a:t>See </a:t>
          </a:r>
          <a:r>
            <a:rPr lang="en-US" sz="1900" i="0" kern="1200" dirty="0" smtClean="0">
              <a:latin typeface="Times New Roman" pitchFamily="18" charset="0"/>
              <a:cs typeface="Times New Roman" pitchFamily="18" charset="0"/>
              <a:hlinkClick xmlns:r="http://schemas.openxmlformats.org/officeDocument/2006/relationships" r:id="rId1"/>
            </a:rPr>
            <a:t>http://www.ct.gov/chro/cwp/view.asp?a=2526&amp;Q=315942</a:t>
          </a:r>
          <a:r>
            <a:rPr lang="en-US" sz="1900" i="0" kern="1200" dirty="0" smtClean="0">
              <a:latin typeface="Times New Roman" pitchFamily="18" charset="0"/>
              <a:cs typeface="Times New Roman" pitchFamily="18" charset="0"/>
            </a:rPr>
            <a:t> </a:t>
          </a:r>
          <a:endParaRPr lang="en-US" sz="1900" i="0" kern="1200" dirty="0">
            <a:latin typeface="Times New Roman" pitchFamily="18" charset="0"/>
            <a:cs typeface="Times New Roman" pitchFamily="18" charset="0"/>
          </a:endParaRPr>
        </a:p>
      </dsp:txBody>
      <dsp:txXfrm rot="-5400000">
        <a:off x="944403" y="1390510"/>
        <a:ext cx="7231972" cy="983841"/>
      </dsp:txXfrm>
    </dsp:sp>
    <dsp:sp modelId="{FAED1A5F-D5EB-4675-BCA8-FCEC3E609A48}">
      <dsp:nvSpPr>
        <dsp:cNvPr id="0" name=""/>
        <dsp:cNvSpPr/>
      </dsp:nvSpPr>
      <dsp:spPr>
        <a:xfrm rot="5400000">
          <a:off x="-202372" y="2813085"/>
          <a:ext cx="1349147" cy="944403"/>
        </a:xfrm>
        <a:prstGeom prst="chevron">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2011</a:t>
          </a:r>
          <a:endParaRPr lang="en-US" sz="1900" b="1" kern="1200" dirty="0"/>
        </a:p>
      </dsp:txBody>
      <dsp:txXfrm rot="-5400000">
        <a:off x="1" y="3082915"/>
        <a:ext cx="944403" cy="404744"/>
      </dsp:txXfrm>
    </dsp:sp>
    <dsp:sp modelId="{9EA08499-56C0-4412-8CCF-757D0C835763}">
      <dsp:nvSpPr>
        <dsp:cNvPr id="0" name=""/>
        <dsp:cNvSpPr/>
      </dsp:nvSpPr>
      <dsp:spPr>
        <a:xfrm rot="5400000">
          <a:off x="4148528" y="-564578"/>
          <a:ext cx="876945" cy="7285196"/>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atin typeface="Times New Roman" pitchFamily="18" charset="0"/>
              <a:cs typeface="Times New Roman" pitchFamily="18" charset="0"/>
            </a:rPr>
            <a:t>“Gender identity and expression” added to state anti-discrimination laws. </a:t>
          </a:r>
          <a:r>
            <a:rPr lang="en-US" sz="1900" i="1" kern="1200" dirty="0" smtClean="0">
              <a:latin typeface="Times New Roman" pitchFamily="18" charset="0"/>
              <a:cs typeface="Times New Roman" pitchFamily="18" charset="0"/>
            </a:rPr>
            <a:t>See Public Act No. 11-55 (2011).</a:t>
          </a:r>
          <a:endParaRPr lang="en-US" sz="1900" kern="1200" dirty="0">
            <a:latin typeface="Times New Roman" pitchFamily="18" charset="0"/>
            <a:cs typeface="Times New Roman" pitchFamily="18" charset="0"/>
          </a:endParaRPr>
        </a:p>
      </dsp:txBody>
      <dsp:txXfrm rot="-5400000">
        <a:off x="944403" y="2682356"/>
        <a:ext cx="7242387" cy="7913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524448C7-4608-45BB-AB2D-7F455503B241}" type="datetimeFigureOut">
              <a:rPr lang="en-US" smtClean="0"/>
              <a:t>10/11/2016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5A186807-4374-453C-9A6D-F07672A79DB4}" type="slidenum">
              <a:rPr lang="en-US" smtClean="0"/>
              <a:t>‹#›</a:t>
            </a:fld>
            <a:endParaRPr lang="en-US"/>
          </a:p>
        </p:txBody>
      </p:sp>
    </p:spTree>
    <p:extLst>
      <p:ext uri="{BB962C8B-B14F-4D97-AF65-F5344CB8AC3E}">
        <p14:creationId xmlns:p14="http://schemas.microsoft.com/office/powerpoint/2010/main" val="424740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justice.gov/crt/about/edu/documents/arcadialetter.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justice.gov/crt/about/edu/documents/arcadialetter.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t.gov/chro/lib/chro/Guidelines_for_Schools_on_Gender_Identity_and_Expression_final_4-24-12.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t.gov/chro/lib/chro/Guidelines_for_Schools_on_Gender_Identity_and_Expression_final_4-24-12.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t.gov/chro/lib/chro/Guidelines_for_Schools_on_Gender_Identity_and_Expression_final_4-24-12.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04E98-7396-487E-8C2E-F27AE1FE5382}" type="slidenum">
              <a:rPr lang="en-US" smtClean="0"/>
              <a:t>15</a:t>
            </a:fld>
            <a:endParaRPr lang="en-US" dirty="0"/>
          </a:p>
        </p:txBody>
      </p:sp>
    </p:spTree>
    <p:extLst>
      <p:ext uri="{BB962C8B-B14F-4D97-AF65-F5344CB8AC3E}">
        <p14:creationId xmlns:p14="http://schemas.microsoft.com/office/powerpoint/2010/main" val="151416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BC3CC-CE9F-460B-BA9D-6C1A5C0E7BE6}" type="slidenum">
              <a:rPr lang="en-US" smtClean="0"/>
              <a:t>63</a:t>
            </a:fld>
            <a:endParaRPr lang="en-US"/>
          </a:p>
        </p:txBody>
      </p:sp>
    </p:spTree>
    <p:extLst>
      <p:ext uri="{BB962C8B-B14F-4D97-AF65-F5344CB8AC3E}">
        <p14:creationId xmlns:p14="http://schemas.microsoft.com/office/powerpoint/2010/main" val="381358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04E98-7396-487E-8C2E-F27AE1FE5382}" type="slidenum">
              <a:rPr lang="en-US" smtClean="0"/>
              <a:t>17</a:t>
            </a:fld>
            <a:endParaRPr lang="en-US" dirty="0"/>
          </a:p>
        </p:txBody>
      </p:sp>
    </p:spTree>
    <p:extLst>
      <p:ext uri="{BB962C8B-B14F-4D97-AF65-F5344CB8AC3E}">
        <p14:creationId xmlns:p14="http://schemas.microsoft.com/office/powerpoint/2010/main" val="151416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u="sng" dirty="0">
                <a:hlinkClick r:id="rId3"/>
              </a:rPr>
              <a:t>http://www.justice.gov/crt/about/edu/documents/arcadialetter.pdf</a:t>
            </a:r>
            <a:endParaRPr lang="en-US" dirty="0"/>
          </a:p>
        </p:txBody>
      </p:sp>
      <p:sp>
        <p:nvSpPr>
          <p:cNvPr id="4" name="Slide Number Placeholder 3"/>
          <p:cNvSpPr>
            <a:spLocks noGrp="1"/>
          </p:cNvSpPr>
          <p:nvPr>
            <p:ph type="sldNum" sz="quarter" idx="10"/>
          </p:nvPr>
        </p:nvSpPr>
        <p:spPr/>
        <p:txBody>
          <a:bodyPr/>
          <a:lstStyle/>
          <a:p>
            <a:fld id="{8FD04E98-7396-487E-8C2E-F27AE1FE5382}" type="slidenum">
              <a:rPr lang="en-US" smtClean="0"/>
              <a:t>41</a:t>
            </a:fld>
            <a:endParaRPr lang="en-US" dirty="0"/>
          </a:p>
        </p:txBody>
      </p:sp>
    </p:spTree>
    <p:extLst>
      <p:ext uri="{BB962C8B-B14F-4D97-AF65-F5344CB8AC3E}">
        <p14:creationId xmlns:p14="http://schemas.microsoft.com/office/powerpoint/2010/main" val="163011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u="sng" dirty="0">
                <a:hlinkClick r:id="rId3"/>
              </a:rPr>
              <a:t>http://www.justice.gov/crt/about/edu/documents/arcadialetter.pdf</a:t>
            </a:r>
            <a:r>
              <a:rPr lang="en-US" dirty="0"/>
              <a:t>. </a:t>
            </a:r>
          </a:p>
        </p:txBody>
      </p:sp>
      <p:sp>
        <p:nvSpPr>
          <p:cNvPr id="4" name="Slide Number Placeholder 3"/>
          <p:cNvSpPr>
            <a:spLocks noGrp="1"/>
          </p:cNvSpPr>
          <p:nvPr>
            <p:ph type="sldNum" sz="quarter" idx="10"/>
          </p:nvPr>
        </p:nvSpPr>
        <p:spPr/>
        <p:txBody>
          <a:bodyPr/>
          <a:lstStyle/>
          <a:p>
            <a:fld id="{8FD04E98-7396-487E-8C2E-F27AE1FE5382}" type="slidenum">
              <a:rPr lang="en-US" smtClean="0"/>
              <a:t>42</a:t>
            </a:fld>
            <a:endParaRPr lang="en-US" dirty="0"/>
          </a:p>
        </p:txBody>
      </p:sp>
    </p:spTree>
    <p:extLst>
      <p:ext uri="{BB962C8B-B14F-4D97-AF65-F5344CB8AC3E}">
        <p14:creationId xmlns:p14="http://schemas.microsoft.com/office/powerpoint/2010/main" val="153465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BC3CC-CE9F-460B-BA9D-6C1A5C0E7BE6}" type="slidenum">
              <a:rPr lang="en-US" smtClean="0"/>
              <a:t>43</a:t>
            </a:fld>
            <a:endParaRPr lang="en-US"/>
          </a:p>
        </p:txBody>
      </p:sp>
    </p:spTree>
    <p:extLst>
      <p:ext uri="{BB962C8B-B14F-4D97-AF65-F5344CB8AC3E}">
        <p14:creationId xmlns:p14="http://schemas.microsoft.com/office/powerpoint/2010/main" val="354146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Guidelines</a:t>
            </a:r>
            <a:r>
              <a:rPr lang="en-US" baseline="0" dirty="0" smtClean="0"/>
              <a:t> for Connecticut Schools to Comply with Gender Identity and Expression Non-discrimination Laws, available at </a:t>
            </a:r>
            <a:r>
              <a:rPr lang="en-US" u="sng" dirty="0">
                <a:hlinkClick r:id="rId3"/>
              </a:rPr>
              <a:t>http://www.ct.gov/chro/lib/chro/Guidelines_for_Schools_on_Gender_Identity_and_Expression_final_4-24-12.pdf</a:t>
            </a:r>
            <a:r>
              <a:rPr lang="en-US" dirty="0"/>
              <a:t>. </a:t>
            </a:r>
          </a:p>
        </p:txBody>
      </p:sp>
      <p:sp>
        <p:nvSpPr>
          <p:cNvPr id="4" name="Slide Number Placeholder 3"/>
          <p:cNvSpPr>
            <a:spLocks noGrp="1"/>
          </p:cNvSpPr>
          <p:nvPr>
            <p:ph type="sldNum" sz="quarter" idx="10"/>
          </p:nvPr>
        </p:nvSpPr>
        <p:spPr/>
        <p:txBody>
          <a:bodyPr/>
          <a:lstStyle/>
          <a:p>
            <a:fld id="{8FD04E98-7396-487E-8C2E-F27AE1FE5382}" type="slidenum">
              <a:rPr lang="en-US" smtClean="0"/>
              <a:t>44</a:t>
            </a:fld>
            <a:endParaRPr lang="en-US" dirty="0"/>
          </a:p>
        </p:txBody>
      </p:sp>
    </p:spTree>
    <p:extLst>
      <p:ext uri="{BB962C8B-B14F-4D97-AF65-F5344CB8AC3E}">
        <p14:creationId xmlns:p14="http://schemas.microsoft.com/office/powerpoint/2010/main" val="295817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79">
              <a:defRPr/>
            </a:pPr>
            <a:r>
              <a:rPr lang="en-US" dirty="0" smtClean="0"/>
              <a:t>Source: Guidelines</a:t>
            </a:r>
            <a:r>
              <a:rPr lang="en-US" baseline="0" dirty="0" smtClean="0"/>
              <a:t> for Connecticut Schools to Comply with Gender Identity and Expression Non-discrimination Laws, available at </a:t>
            </a:r>
            <a:r>
              <a:rPr lang="en-US" u="sng" dirty="0">
                <a:hlinkClick r:id="rId3"/>
              </a:rPr>
              <a:t>http://www.ct.gov/chro/lib/chro/Guidelines_for_Schools_on_Gender_Identity_and_Expression_final_4-24-12.pdf</a:t>
            </a:r>
            <a:r>
              <a:rPr lang="en-US" dirty="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FD04E98-7396-487E-8C2E-F27AE1FE5382}" type="slidenum">
              <a:rPr lang="en-US" smtClean="0"/>
              <a:t>46</a:t>
            </a:fld>
            <a:endParaRPr lang="en-US" dirty="0"/>
          </a:p>
        </p:txBody>
      </p:sp>
    </p:spTree>
    <p:extLst>
      <p:ext uri="{BB962C8B-B14F-4D97-AF65-F5344CB8AC3E}">
        <p14:creationId xmlns:p14="http://schemas.microsoft.com/office/powerpoint/2010/main" val="46163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79">
              <a:defRPr/>
            </a:pPr>
            <a:r>
              <a:rPr lang="en-US" dirty="0" smtClean="0"/>
              <a:t>Source: Guidelines</a:t>
            </a:r>
            <a:r>
              <a:rPr lang="en-US" baseline="0" dirty="0" smtClean="0"/>
              <a:t> for Connecticut Schools to Comply with Gender Identity and Expression Non-discrimination Laws, available at </a:t>
            </a:r>
            <a:r>
              <a:rPr lang="en-US" u="sng" dirty="0">
                <a:hlinkClick r:id="rId3"/>
              </a:rPr>
              <a:t>http://www.ct.gov/chro/lib/chro/Guidelines_for_Schools_on_Gender_Identity_and_Expression_final_4-24-12.pdf</a:t>
            </a:r>
            <a:r>
              <a:rPr lang="en-US" dirty="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FD04E98-7396-487E-8C2E-F27AE1FE5382}" type="slidenum">
              <a:rPr lang="en-US" smtClean="0"/>
              <a:t>52</a:t>
            </a:fld>
            <a:endParaRPr lang="en-US" dirty="0"/>
          </a:p>
        </p:txBody>
      </p:sp>
    </p:spTree>
    <p:extLst>
      <p:ext uri="{BB962C8B-B14F-4D97-AF65-F5344CB8AC3E}">
        <p14:creationId xmlns:p14="http://schemas.microsoft.com/office/powerpoint/2010/main" val="108742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04E98-7396-487E-8C2E-F27AE1FE5382}" type="slidenum">
              <a:rPr lang="en-US" smtClean="0"/>
              <a:t>54</a:t>
            </a:fld>
            <a:endParaRPr lang="en-US" dirty="0"/>
          </a:p>
        </p:txBody>
      </p:sp>
    </p:spTree>
    <p:extLst>
      <p:ext uri="{BB962C8B-B14F-4D97-AF65-F5344CB8AC3E}">
        <p14:creationId xmlns:p14="http://schemas.microsoft.com/office/powerpoint/2010/main" val="1761760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2816818" y="4608123"/>
            <a:ext cx="6080622" cy="1019565"/>
          </a:xfrm>
        </p:spPr>
        <p:txBody>
          <a:bodyPr>
            <a:normAutofit/>
          </a:bodyPr>
          <a:lstStyle>
            <a:lvl1pPr marL="0" indent="0" algn="l">
              <a:buNone/>
              <a:defRPr sz="2400">
                <a:solidFill>
                  <a:schemeClr val="bg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glogo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3" y="356727"/>
            <a:ext cx="2312993" cy="634521"/>
          </a:xfrm>
          <a:prstGeom prst="rect">
            <a:avLst/>
          </a:prstGeom>
        </p:spPr>
      </p:pic>
      <p:sp>
        <p:nvSpPr>
          <p:cNvPr id="9" name="TextBox 8"/>
          <p:cNvSpPr txBox="1"/>
          <p:nvPr/>
        </p:nvSpPr>
        <p:spPr>
          <a:xfrm>
            <a:off x="6159452" y="6421510"/>
            <a:ext cx="3190875" cy="50783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rgbClr val="DDD9C3"/>
                </a:solidFill>
              </a:rPr>
              <a:t>© Shipman &amp; Goodwin LLP 2016. All rights reserved.</a:t>
            </a:r>
          </a:p>
          <a:p>
            <a:endParaRPr lang="en-US" dirty="0"/>
          </a:p>
        </p:txBody>
      </p:sp>
      <p:sp>
        <p:nvSpPr>
          <p:cNvPr id="2" name="Title 1"/>
          <p:cNvSpPr>
            <a:spLocks noGrp="1"/>
          </p:cNvSpPr>
          <p:nvPr>
            <p:ph type="ctrTitle"/>
          </p:nvPr>
        </p:nvSpPr>
        <p:spPr>
          <a:xfrm>
            <a:off x="2816818" y="356728"/>
            <a:ext cx="6080622" cy="1470025"/>
          </a:xfrm>
        </p:spPr>
        <p:txBody>
          <a:bodyPr>
            <a:normAutofit/>
          </a:bodyPr>
          <a:lstStyle>
            <a:lvl1pPr algn="l">
              <a:defRPr sz="3600">
                <a:solidFill>
                  <a:schemeClr val="tx2">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835155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95B6C-79AA-419C-B00B-9565E25FBC7F}"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394462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95B6C-79AA-419C-B00B-9565E25FBC7F}"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362998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95B6C-79AA-419C-B00B-9565E25FBC7F}"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36234665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95B6C-79AA-419C-B00B-9565E25FBC7F}"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294485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30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30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E95B6C-79AA-419C-B00B-9565E25FBC7F}"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403801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E95B6C-79AA-419C-B00B-9565E25FBC7F}"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403872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E95B6C-79AA-419C-B00B-9565E25FBC7F}"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121456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95B6C-79AA-419C-B00B-9565E25FBC7F}"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203652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95B6C-79AA-419C-B00B-9565E25FBC7F}"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330893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95B6C-79AA-419C-B00B-9565E25FBC7F}"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6B05F-6185-4D43-8893-130D05D6E296}" type="slidenum">
              <a:rPr lang="en-US" smtClean="0"/>
              <a:t>‹#›</a:t>
            </a:fld>
            <a:endParaRPr lang="en-US"/>
          </a:p>
        </p:txBody>
      </p:sp>
    </p:spTree>
    <p:extLst>
      <p:ext uri="{BB962C8B-B14F-4D97-AF65-F5344CB8AC3E}">
        <p14:creationId xmlns:p14="http://schemas.microsoft.com/office/powerpoint/2010/main" val="9190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92146" y="37783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2146" y="163989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04828" y="6332536"/>
            <a:ext cx="2133600" cy="365125"/>
          </a:xfrm>
          <a:prstGeom prst="rect">
            <a:avLst/>
          </a:prstGeom>
        </p:spPr>
        <p:txBody>
          <a:bodyPr vert="horz" lIns="91440" tIns="45720" rIns="91440" bIns="45720" rtlCol="0" anchor="ctr"/>
          <a:lstStyle>
            <a:lvl1pPr algn="l">
              <a:defRPr sz="1200" b="1">
                <a:solidFill>
                  <a:srgbClr val="DEDAC3"/>
                </a:solidFill>
              </a:defRPr>
            </a:lvl1pPr>
          </a:lstStyle>
          <a:p>
            <a:fld id="{49E95B6C-79AA-419C-B00B-9565E25FBC7F}" type="datetimeFigureOut">
              <a:rPr lang="en-US" smtClean="0"/>
              <a:t>10/11/2016</a:t>
            </a:fld>
            <a:endParaRPr lang="en-US"/>
          </a:p>
        </p:txBody>
      </p:sp>
      <p:sp>
        <p:nvSpPr>
          <p:cNvPr id="5" name="Footer Placeholder 4"/>
          <p:cNvSpPr>
            <a:spLocks noGrp="1"/>
          </p:cNvSpPr>
          <p:nvPr>
            <p:ph type="ftr" sz="quarter" idx="3"/>
          </p:nvPr>
        </p:nvSpPr>
        <p:spPr>
          <a:xfrm>
            <a:off x="3124200" y="6332536"/>
            <a:ext cx="2895600" cy="365125"/>
          </a:xfrm>
          <a:prstGeom prst="rect">
            <a:avLst/>
          </a:prstGeom>
        </p:spPr>
        <p:txBody>
          <a:bodyPr vert="horz" lIns="91440" tIns="45720" rIns="91440" bIns="45720" rtlCol="0" anchor="ctr"/>
          <a:lstStyle>
            <a:lvl1pPr algn="ctr">
              <a:defRPr sz="1200" b="1">
                <a:solidFill>
                  <a:srgbClr val="DEDAC3"/>
                </a:solidFill>
              </a:defRPr>
            </a:lvl1pPr>
          </a:lstStyle>
          <a:p>
            <a:endParaRPr lang="en-US"/>
          </a:p>
        </p:txBody>
      </p:sp>
      <p:sp>
        <p:nvSpPr>
          <p:cNvPr id="6" name="Slide Number Placeholder 5"/>
          <p:cNvSpPr>
            <a:spLocks noGrp="1"/>
          </p:cNvSpPr>
          <p:nvPr>
            <p:ph type="sldNum" sz="quarter" idx="4"/>
          </p:nvPr>
        </p:nvSpPr>
        <p:spPr>
          <a:xfrm>
            <a:off x="6807216" y="6332536"/>
            <a:ext cx="2133600" cy="365125"/>
          </a:xfrm>
          <a:prstGeom prst="rect">
            <a:avLst/>
          </a:prstGeom>
        </p:spPr>
        <p:txBody>
          <a:bodyPr vert="horz" lIns="91440" tIns="45720" rIns="91440" bIns="45720" rtlCol="0" anchor="ctr"/>
          <a:lstStyle>
            <a:lvl1pPr algn="r">
              <a:defRPr sz="1200" b="1">
                <a:solidFill>
                  <a:srgbClr val="DEDAC3"/>
                </a:solidFill>
              </a:defRPr>
            </a:lvl1pPr>
          </a:lstStyle>
          <a:p>
            <a:fld id="{C976B05F-6185-4D43-8893-130D05D6E296}" type="slidenum">
              <a:rPr lang="en-US" smtClean="0"/>
              <a:t>‹#›</a:t>
            </a:fld>
            <a:endParaRPr lang="en-US"/>
          </a:p>
        </p:txBody>
      </p:sp>
      <p:pic>
        <p:nvPicPr>
          <p:cNvPr id="8" name="Picture 7" descr="sglogoblu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10449" y="5821019"/>
            <a:ext cx="1662113" cy="455966"/>
          </a:xfrm>
          <a:prstGeom prst="rect">
            <a:avLst/>
          </a:prstGeom>
        </p:spPr>
      </p:pic>
    </p:spTree>
    <p:extLst>
      <p:ext uri="{BB962C8B-B14F-4D97-AF65-F5344CB8AC3E}">
        <p14:creationId xmlns:p14="http://schemas.microsoft.com/office/powerpoint/2010/main" val="2645262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600" b="1" kern="1200">
          <a:solidFill>
            <a:schemeClr val="tx2">
              <a:lumMod val="50000"/>
            </a:schemeClr>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spcAft>
          <a:spcPts val="600"/>
        </a:spcAft>
        <a:buClr>
          <a:srgbClr val="B26827"/>
        </a:buClr>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spcAft>
          <a:spcPts val="600"/>
        </a:spcAft>
        <a:buClr>
          <a:srgbClr val="B26827"/>
        </a:buClr>
        <a:buSzPct val="44000"/>
        <a:buFont typeface="Wingdings" charset="2"/>
        <a:buChar char="u"/>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spcAft>
          <a:spcPts val="600"/>
        </a:spcAft>
        <a:buClr>
          <a:srgbClr val="B26827"/>
        </a:buClr>
        <a:buSzPct val="54000"/>
        <a:buFont typeface="Wingdings" charset="2"/>
        <a:buChar char="Ø"/>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spcAft>
          <a:spcPts val="600"/>
        </a:spcAft>
        <a:buClr>
          <a:srgbClr val="B26827"/>
        </a:buClr>
        <a:buSzPct val="57000"/>
        <a:buFont typeface="Wingdings" charset="2"/>
        <a:buChar char="v"/>
        <a:defRPr sz="3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spcAft>
          <a:spcPts val="600"/>
        </a:spcAft>
        <a:buClr>
          <a:srgbClr val="B26827"/>
        </a:buClr>
        <a:buFont typeface="Arial"/>
        <a:buChar char="»"/>
        <a:defRPr sz="3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t>Alyce L. Alfano, </a:t>
            </a:r>
            <a:r>
              <a:rPr lang="en-US" dirty="0" smtClean="0"/>
              <a:t>Esq.</a:t>
            </a:r>
          </a:p>
          <a:p>
            <a:r>
              <a:rPr lang="en-US" dirty="0" smtClean="0"/>
              <a:t>CONNCASE Leadership Conference  </a:t>
            </a:r>
            <a:r>
              <a:rPr lang="en-US" dirty="0" smtClean="0"/>
              <a:t>| </a:t>
            </a:r>
            <a:r>
              <a:rPr lang="en-US" dirty="0" smtClean="0"/>
              <a:t>October 14, </a:t>
            </a:r>
            <a:r>
              <a:rPr lang="en-US" dirty="0" smtClean="0"/>
              <a:t>2016 </a:t>
            </a:r>
          </a:p>
        </p:txBody>
      </p:sp>
      <p:sp>
        <p:nvSpPr>
          <p:cNvPr id="2" name="Title 1"/>
          <p:cNvSpPr>
            <a:spLocks noGrp="1"/>
          </p:cNvSpPr>
          <p:nvPr>
            <p:ph type="ctrTitle"/>
          </p:nvPr>
        </p:nvSpPr>
        <p:spPr/>
        <p:txBody>
          <a:bodyPr>
            <a:normAutofit/>
          </a:bodyPr>
          <a:lstStyle/>
          <a:p>
            <a:r>
              <a:rPr lang="en-US" sz="2800" dirty="0" smtClean="0"/>
              <a:t>Rights and </a:t>
            </a:r>
            <a:r>
              <a:rPr lang="en-US" sz="2800" dirty="0" smtClean="0"/>
              <a:t>Responsibilities: </a:t>
            </a:r>
            <a:r>
              <a:rPr lang="en-US" sz="2800" dirty="0" smtClean="0"/>
              <a:t>Transgender </a:t>
            </a:r>
            <a:r>
              <a:rPr lang="en-US" sz="2800" dirty="0" smtClean="0"/>
              <a:t>Students </a:t>
            </a:r>
            <a:r>
              <a:rPr lang="en-US" sz="2800" dirty="0" smtClean="0"/>
              <a:t>in Public Schools </a:t>
            </a:r>
            <a:endParaRPr lang="en-US" sz="2800" dirty="0"/>
          </a:p>
        </p:txBody>
      </p:sp>
    </p:spTree>
    <p:extLst>
      <p:ext uri="{BB962C8B-B14F-4D97-AF65-F5344CB8AC3E}">
        <p14:creationId xmlns:p14="http://schemas.microsoft.com/office/powerpoint/2010/main" val="191226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troubling statistics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In a national survey (GLSEN):</a:t>
            </a:r>
          </a:p>
          <a:p>
            <a:r>
              <a:rPr lang="en-US" dirty="0" smtClean="0"/>
              <a:t>56.4% heard negative remarks about gender expression (not acting “masculine enough” or “feminine enough”) frequently or often</a:t>
            </a:r>
          </a:p>
          <a:p>
            <a:r>
              <a:rPr lang="en-US" dirty="0" smtClean="0"/>
              <a:t>33.1% of responding students heard negative remarks about transgender people, like “tranny” or “he/she”</a:t>
            </a:r>
          </a:p>
          <a:p>
            <a:r>
              <a:rPr lang="en-US" dirty="0" smtClean="0"/>
              <a:t>55.5% of students reported hearing negative remarks about gender expression from teachers/other school staff </a:t>
            </a:r>
            <a:endParaRPr lang="en-US" dirty="0"/>
          </a:p>
        </p:txBody>
      </p:sp>
    </p:spTree>
    <p:extLst>
      <p:ext uri="{BB962C8B-B14F-4D97-AF65-F5344CB8AC3E}">
        <p14:creationId xmlns:p14="http://schemas.microsoft.com/office/powerpoint/2010/main" val="396451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troubling statistics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55.2%  of LGBT students were verbally harassed (e.g., called names or threatened) in the past year because of their gender expression</a:t>
            </a:r>
          </a:p>
          <a:p>
            <a:r>
              <a:rPr lang="en-US" dirty="0" smtClean="0"/>
              <a:t>22.7% were physically harassed (e.g., pushed or shoved) in the past year because of their gender expression</a:t>
            </a:r>
          </a:p>
          <a:p>
            <a:r>
              <a:rPr lang="en-US" dirty="0" smtClean="0"/>
              <a:t>11.4% were physically assaulted (e.g., punched, kicked, injured with a weapon) in the past year because of their gender expression</a:t>
            </a:r>
            <a:endParaRPr lang="en-US" dirty="0"/>
          </a:p>
        </p:txBody>
      </p:sp>
    </p:spTree>
    <p:extLst>
      <p:ext uri="{BB962C8B-B14F-4D97-AF65-F5344CB8AC3E}">
        <p14:creationId xmlns:p14="http://schemas.microsoft.com/office/powerpoint/2010/main" val="75962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smtClean="0"/>
              <a:t>National Landscape: Federal Law Protection	</a:t>
            </a:r>
            <a:endParaRPr lang="en-US" dirty="0"/>
          </a:p>
        </p:txBody>
      </p:sp>
      <p:sp>
        <p:nvSpPr>
          <p:cNvPr id="3" name="Content Placeholder 2"/>
          <p:cNvSpPr>
            <a:spLocks noGrp="1"/>
          </p:cNvSpPr>
          <p:nvPr>
            <p:ph idx="1"/>
          </p:nvPr>
        </p:nvSpPr>
        <p:spPr/>
        <p:txBody>
          <a:bodyPr>
            <a:normAutofit/>
          </a:bodyPr>
          <a:lstStyle/>
          <a:p>
            <a:r>
              <a:rPr lang="en-US" dirty="0" smtClean="0"/>
              <a:t>Gender identity protection explicitly precluded:</a:t>
            </a:r>
          </a:p>
          <a:p>
            <a:pPr lvl="1"/>
            <a:r>
              <a:rPr lang="en-US" dirty="0" smtClean="0"/>
              <a:t>Americans with Disabilities Act</a:t>
            </a:r>
          </a:p>
          <a:p>
            <a:pPr lvl="1"/>
            <a:r>
              <a:rPr lang="en-US" dirty="0" smtClean="0"/>
              <a:t>Rehabilitation Act of 1973 (“Section 504”)</a:t>
            </a:r>
          </a:p>
          <a:p>
            <a:r>
              <a:rPr lang="en-US" dirty="0" smtClean="0"/>
              <a:t>Some gender identity protection recognized:</a:t>
            </a:r>
          </a:p>
          <a:p>
            <a:pPr lvl="1"/>
            <a:r>
              <a:rPr lang="en-US" dirty="0" smtClean="0"/>
              <a:t>Title VII of the Civil Rights Act of 1964</a:t>
            </a:r>
          </a:p>
          <a:p>
            <a:pPr lvl="1"/>
            <a:r>
              <a:rPr lang="en-US" dirty="0" smtClean="0"/>
              <a:t>Title IX of the Education Amendments of 1972 </a:t>
            </a:r>
            <a:endParaRPr lang="en-US" dirty="0"/>
          </a:p>
        </p:txBody>
      </p:sp>
    </p:spTree>
    <p:extLst>
      <p:ext uri="{BB962C8B-B14F-4D97-AF65-F5344CB8AC3E}">
        <p14:creationId xmlns:p14="http://schemas.microsoft.com/office/powerpoint/2010/main" val="276571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1143000"/>
          </a:xfrm>
        </p:spPr>
        <p:txBody>
          <a:bodyPr/>
          <a:lstStyle/>
          <a:p>
            <a:r>
              <a:rPr lang="en-US" dirty="0" smtClean="0"/>
              <a:t>Federal Law: Historical Developments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461170"/>
              </p:ext>
            </p:extLst>
          </p:nvPr>
        </p:nvGraphicFramePr>
        <p:xfrm>
          <a:off x="685800" y="17526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03380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610600" cy="1143000"/>
          </a:xfrm>
        </p:spPr>
        <p:txBody>
          <a:bodyPr/>
          <a:lstStyle/>
          <a:p>
            <a:r>
              <a:rPr lang="en-US" dirty="0"/>
              <a:t>Federal Law: </a:t>
            </a:r>
            <a:r>
              <a:rPr lang="en-US" dirty="0" smtClean="0"/>
              <a:t>Historical Developments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9743645"/>
              </p:ext>
            </p:extLst>
          </p:nvPr>
        </p:nvGraphicFramePr>
        <p:xfrm>
          <a:off x="762000" y="18288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232564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t>Federal Law: Recent Developments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485958"/>
              </p:ext>
            </p:extLst>
          </p:nvPr>
        </p:nvGraphicFramePr>
        <p:xfrm>
          <a:off x="762000" y="1828800"/>
          <a:ext cx="82296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60321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Law: Recent </a:t>
            </a:r>
            <a:r>
              <a:rPr lang="en-US" dirty="0" smtClean="0"/>
              <a:t>Developments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9732439"/>
              </p:ext>
            </p:extLst>
          </p:nvPr>
        </p:nvGraphicFramePr>
        <p:xfrm>
          <a:off x="533400" y="13716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386923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t>Federal Law: Recent Developments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951853"/>
              </p:ext>
            </p:extLst>
          </p:nvPr>
        </p:nvGraphicFramePr>
        <p:xfrm>
          <a:off x="762000" y="1828800"/>
          <a:ext cx="82296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5331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Dear Colleague Letter of May 13, 2016</a:t>
            </a:r>
            <a:endParaRPr lang="en-US" dirty="0"/>
          </a:p>
        </p:txBody>
      </p:sp>
      <p:sp>
        <p:nvSpPr>
          <p:cNvPr id="3" name="Content Placeholder 2"/>
          <p:cNvSpPr>
            <a:spLocks noGrp="1"/>
          </p:cNvSpPr>
          <p:nvPr>
            <p:ph idx="1"/>
          </p:nvPr>
        </p:nvSpPr>
        <p:spPr/>
        <p:txBody>
          <a:bodyPr/>
          <a:lstStyle/>
          <a:p>
            <a:r>
              <a:rPr lang="en-US" dirty="0" smtClean="0"/>
              <a:t>Summarizes Title IX obligations regarding transgender students </a:t>
            </a:r>
          </a:p>
          <a:p>
            <a:r>
              <a:rPr lang="en-US" dirty="0" smtClean="0"/>
              <a:t>“The Departments treat a student’s gender identity as the student’s sex for purposes of Title IX and its implementing regulations.”</a:t>
            </a:r>
          </a:p>
          <a:p>
            <a:r>
              <a:rPr lang="en-US" b="1" dirty="0" smtClean="0"/>
              <a:t>Schools must not treat a transgender student differently from the way it treats other students of the same gender identity.</a:t>
            </a:r>
            <a:endParaRPr lang="en-US" b="1" dirty="0"/>
          </a:p>
        </p:txBody>
      </p:sp>
    </p:spTree>
    <p:extLst>
      <p:ext uri="{BB962C8B-B14F-4D97-AF65-F5344CB8AC3E}">
        <p14:creationId xmlns:p14="http://schemas.microsoft.com/office/powerpoint/2010/main" val="300906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DCL Directives </a:t>
            </a:r>
            <a:endParaRPr lang="en-US" dirty="0"/>
          </a:p>
        </p:txBody>
      </p:sp>
      <p:sp>
        <p:nvSpPr>
          <p:cNvPr id="3" name="Content Placeholder 2"/>
          <p:cNvSpPr>
            <a:spLocks noGrp="1"/>
          </p:cNvSpPr>
          <p:nvPr>
            <p:ph idx="1"/>
          </p:nvPr>
        </p:nvSpPr>
        <p:spPr/>
        <p:txBody>
          <a:bodyPr/>
          <a:lstStyle/>
          <a:p>
            <a:r>
              <a:rPr lang="en-US" dirty="0" smtClean="0"/>
              <a:t>No medical diagnosis or treatment requirement</a:t>
            </a:r>
          </a:p>
          <a:p>
            <a:r>
              <a:rPr lang="en-US" dirty="0" smtClean="0"/>
              <a:t>Requiring student to produce identification documents may violate Title IX when doing so has practical effect of limiting or denying students equal access</a:t>
            </a:r>
          </a:p>
          <a:p>
            <a:r>
              <a:rPr lang="en-US" dirty="0" smtClean="0"/>
              <a:t>Failure to treat students consistent with gender identity may create or contribute to hostile environment </a:t>
            </a:r>
            <a:endParaRPr lang="en-US" dirty="0"/>
          </a:p>
        </p:txBody>
      </p:sp>
    </p:spTree>
    <p:extLst>
      <p:ext uri="{BB962C8B-B14F-4D97-AF65-F5344CB8AC3E}">
        <p14:creationId xmlns:p14="http://schemas.microsoft.com/office/powerpoint/2010/main" val="383096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will cover…</a:t>
            </a:r>
            <a:endParaRPr lang="en-US" dirty="0"/>
          </a:p>
        </p:txBody>
      </p:sp>
      <p:sp>
        <p:nvSpPr>
          <p:cNvPr id="3" name="Content Placeholder 2"/>
          <p:cNvSpPr>
            <a:spLocks noGrp="1"/>
          </p:cNvSpPr>
          <p:nvPr>
            <p:ph idx="1"/>
          </p:nvPr>
        </p:nvSpPr>
        <p:spPr/>
        <p:txBody>
          <a:bodyPr>
            <a:normAutofit lnSpcReduction="10000"/>
          </a:bodyPr>
          <a:lstStyle/>
          <a:p>
            <a:r>
              <a:rPr lang="en-US" dirty="0" smtClean="0"/>
              <a:t>Terminology and Background</a:t>
            </a:r>
          </a:p>
          <a:p>
            <a:r>
              <a:rPr lang="en-US" dirty="0" smtClean="0"/>
              <a:t>Transgender Discrimination Statistics</a:t>
            </a:r>
          </a:p>
          <a:p>
            <a:r>
              <a:rPr lang="en-US" dirty="0" smtClean="0"/>
              <a:t>Relevant Federal and State Law</a:t>
            </a:r>
          </a:p>
          <a:p>
            <a:pPr lvl="1"/>
            <a:r>
              <a:rPr lang="en-US" dirty="0" smtClean="0"/>
              <a:t>Recent/Pending Cases</a:t>
            </a:r>
          </a:p>
          <a:p>
            <a:r>
              <a:rPr lang="en-US" dirty="0" smtClean="0"/>
              <a:t>Creating an Inclusive and Supportive Environment for Students</a:t>
            </a:r>
          </a:p>
          <a:p>
            <a:r>
              <a:rPr lang="en-US" dirty="0" smtClean="0"/>
              <a:t>Related Issues to Consider </a:t>
            </a:r>
          </a:p>
          <a:p>
            <a:r>
              <a:rPr lang="en-US" dirty="0" smtClean="0"/>
              <a:t>Best Practices</a:t>
            </a:r>
            <a:endParaRPr lang="en-US" dirty="0"/>
          </a:p>
        </p:txBody>
      </p:sp>
    </p:spTree>
    <p:extLst>
      <p:ext uri="{BB962C8B-B14F-4D97-AF65-F5344CB8AC3E}">
        <p14:creationId xmlns:p14="http://schemas.microsoft.com/office/powerpoint/2010/main" val="1899754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DCL Directives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 pronouns and names consistent with gender identity </a:t>
            </a:r>
          </a:p>
          <a:p>
            <a:r>
              <a:rPr lang="en-US" dirty="0" smtClean="0"/>
              <a:t>When school provides sex-segregated activities and facilities, transgender students must be allowed to participate and access consistent with gender identity</a:t>
            </a:r>
          </a:p>
          <a:p>
            <a:r>
              <a:rPr lang="en-US" dirty="0" smtClean="0"/>
              <a:t>Generally applies to restrooms, locker rooms, athletics, single-sex classes, housing, and overnight accommodations </a:t>
            </a:r>
          </a:p>
          <a:p>
            <a:r>
              <a:rPr lang="en-US" dirty="0" smtClean="0"/>
              <a:t>FERPA prohibits public disclosure of transgender student’s birth name/biological sex; change gender on records and directories when asked</a:t>
            </a:r>
            <a:endParaRPr lang="en-US" dirty="0"/>
          </a:p>
        </p:txBody>
      </p:sp>
    </p:spTree>
    <p:extLst>
      <p:ext uri="{BB962C8B-B14F-4D97-AF65-F5344CB8AC3E}">
        <p14:creationId xmlns:p14="http://schemas.microsoft.com/office/powerpoint/2010/main" val="3738079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a:bodyPr>
          <a:lstStyle/>
          <a:p>
            <a:r>
              <a:rPr lang="en-US" sz="2800" dirty="0" smtClean="0"/>
              <a:t>Transgender Student Litigation at a Glance</a:t>
            </a:r>
            <a:endParaRPr lang="en-US" sz="2800" dirty="0"/>
          </a:p>
        </p:txBody>
      </p:sp>
      <p:sp>
        <p:nvSpPr>
          <p:cNvPr id="3" name="Content Placeholder 2"/>
          <p:cNvSpPr>
            <a:spLocks noGrp="1"/>
          </p:cNvSpPr>
          <p:nvPr>
            <p:ph idx="1"/>
          </p:nvPr>
        </p:nvSpPr>
        <p:spPr>
          <a:xfrm>
            <a:off x="609600" y="1447800"/>
            <a:ext cx="8229600" cy="4525963"/>
          </a:xfrm>
        </p:spPr>
        <p:txBody>
          <a:bodyPr>
            <a:normAutofit fontScale="85000" lnSpcReduction="10000"/>
          </a:bodyPr>
          <a:lstStyle/>
          <a:p>
            <a:r>
              <a:rPr lang="en-US" dirty="0"/>
              <a:t>1</a:t>
            </a:r>
            <a:r>
              <a:rPr lang="en-US" dirty="0" smtClean="0"/>
              <a:t>3 states filed suit in federal district court in Texas challenging the federal guidance interpretation of Title IX to include gender identity</a:t>
            </a:r>
          </a:p>
          <a:p>
            <a:r>
              <a:rPr lang="en-US" dirty="0" smtClean="0"/>
              <a:t>The Supreme Court has stayed the application of a ruling of the 4</a:t>
            </a:r>
            <a:r>
              <a:rPr lang="en-US" baseline="30000" dirty="0" smtClean="0"/>
              <a:t>th</a:t>
            </a:r>
            <a:r>
              <a:rPr lang="en-US" dirty="0" smtClean="0"/>
              <a:t> Circuit Court of Appeals decision favoring federal interpretation of Title IX</a:t>
            </a:r>
          </a:p>
          <a:p>
            <a:r>
              <a:rPr lang="en-US" dirty="0" smtClean="0"/>
              <a:t>4 cases pending in federal district court in North Carolina concerning HB2 bill </a:t>
            </a:r>
          </a:p>
          <a:p>
            <a:r>
              <a:rPr lang="en-US" dirty="0" smtClean="0"/>
              <a:t>Most challenges concern Title IX and Equal Protection Clause of Fourteenth Amendment to U.S. Constitution</a:t>
            </a:r>
            <a:endParaRPr lang="en-US" dirty="0"/>
          </a:p>
        </p:txBody>
      </p:sp>
    </p:spTree>
    <p:extLst>
      <p:ext uri="{BB962C8B-B14F-4D97-AF65-F5344CB8AC3E}">
        <p14:creationId xmlns:p14="http://schemas.microsoft.com/office/powerpoint/2010/main" val="1395402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 v. Gloucester County Sch. Bd.</a:t>
            </a:r>
            <a:endParaRPr lang="en-US" dirty="0"/>
          </a:p>
        </p:txBody>
      </p:sp>
      <p:sp>
        <p:nvSpPr>
          <p:cNvPr id="3" name="Content Placeholder 2"/>
          <p:cNvSpPr>
            <a:spLocks noGrp="1"/>
          </p:cNvSpPr>
          <p:nvPr>
            <p:ph idx="1"/>
          </p:nvPr>
        </p:nvSpPr>
        <p:spPr>
          <a:xfrm>
            <a:off x="609600" y="1524000"/>
            <a:ext cx="8229600" cy="4525963"/>
          </a:xfrm>
        </p:spPr>
        <p:txBody>
          <a:bodyPr>
            <a:normAutofit fontScale="92500" lnSpcReduction="20000"/>
          </a:bodyPr>
          <a:lstStyle/>
          <a:p>
            <a:r>
              <a:rPr lang="en-US" dirty="0" smtClean="0"/>
              <a:t>ACLU filed lawsuit against Board for bathroom policy segregating transgender student which requires use of “alternative private” facilities</a:t>
            </a:r>
          </a:p>
          <a:p>
            <a:r>
              <a:rPr lang="en-US" dirty="0" smtClean="0"/>
              <a:t>4</a:t>
            </a:r>
            <a:r>
              <a:rPr lang="en-US" baseline="30000" dirty="0" smtClean="0"/>
              <a:t>th</a:t>
            </a:r>
            <a:r>
              <a:rPr lang="en-US" dirty="0" smtClean="0"/>
              <a:t> Cir: ED’s interpretation of own regulation regarding restroom access is entitled to deference</a:t>
            </a:r>
          </a:p>
          <a:p>
            <a:r>
              <a:rPr lang="en-US" dirty="0" smtClean="0"/>
              <a:t>SCOTUS granted school district’s emergency petition seeking stay of Fourth Circuit’s mandate; student has been stopped from using boys’ restroom at school until further ruling</a:t>
            </a:r>
            <a:endParaRPr lang="en-US" dirty="0"/>
          </a:p>
          <a:p>
            <a:pPr marL="0" indent="0">
              <a:buNone/>
            </a:pPr>
            <a:r>
              <a:rPr lang="en-US" sz="1500" u="sng" dirty="0" smtClean="0"/>
              <a:t>G.G. v. Gloucester County Sch. Bd.</a:t>
            </a:r>
            <a:r>
              <a:rPr lang="en-US" sz="1500" dirty="0" smtClean="0"/>
              <a:t>, 822 F.3d 709 (4</a:t>
            </a:r>
            <a:r>
              <a:rPr lang="en-US" sz="1500" baseline="30000" dirty="0" smtClean="0"/>
              <a:t>th</a:t>
            </a:r>
            <a:r>
              <a:rPr lang="en-US" sz="1500" dirty="0" smtClean="0"/>
              <a:t> Cir. 2016), </a:t>
            </a:r>
            <a:r>
              <a:rPr lang="en-US" sz="1500" i="1" dirty="0" smtClean="0"/>
              <a:t>mandate recalled, stay granted</a:t>
            </a:r>
            <a:r>
              <a:rPr lang="en-US" sz="1500" dirty="0" smtClean="0"/>
              <a:t>, U.S., Aug. 3, 2016, </a:t>
            </a:r>
            <a:r>
              <a:rPr lang="en-US" sz="1500" i="1" dirty="0" smtClean="0"/>
              <a:t>petition for cert. filed </a:t>
            </a:r>
            <a:r>
              <a:rPr lang="en-US" sz="1500" dirty="0" smtClean="0"/>
              <a:t>Aug. 29, 2016</a:t>
            </a:r>
            <a:endParaRPr lang="en-US" sz="1500" dirty="0"/>
          </a:p>
        </p:txBody>
      </p:sp>
    </p:spTree>
    <p:extLst>
      <p:ext uri="{BB962C8B-B14F-4D97-AF65-F5344CB8AC3E}">
        <p14:creationId xmlns:p14="http://schemas.microsoft.com/office/powerpoint/2010/main" val="348457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Texas et al. v.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13 states, led by Texas, challenge the validity of the DCL on multiple grounds</a:t>
            </a:r>
          </a:p>
          <a:p>
            <a:r>
              <a:rPr lang="en-US" dirty="0" smtClean="0"/>
              <a:t>Texas district court judge issued preliminary injunction with purported national scope</a:t>
            </a:r>
          </a:p>
          <a:p>
            <a:r>
              <a:rPr lang="en-US" dirty="0" smtClean="0"/>
              <a:t>Defendants (ED and DOJ) requested clarification on scope of injunction </a:t>
            </a:r>
          </a:p>
          <a:p>
            <a:r>
              <a:rPr lang="en-US" dirty="0" smtClean="0"/>
              <a:t>Note: injunction applies to enforcement of May DCL, </a:t>
            </a:r>
            <a:r>
              <a:rPr lang="en-US" u="sng" dirty="0" smtClean="0"/>
              <a:t>NOT</a:t>
            </a:r>
            <a:r>
              <a:rPr lang="en-US" dirty="0" smtClean="0"/>
              <a:t> to individual state law</a:t>
            </a:r>
          </a:p>
          <a:p>
            <a:pPr lvl="1"/>
            <a:r>
              <a:rPr lang="en-US" dirty="0" smtClean="0"/>
              <a:t>Connecticut, therefore, largely unaffected</a:t>
            </a:r>
          </a:p>
          <a:p>
            <a:pPr marL="0" indent="0">
              <a:buNone/>
            </a:pPr>
            <a:r>
              <a:rPr lang="en-US" sz="1500" u="sng" dirty="0" smtClean="0"/>
              <a:t>State of Texas et al. v. U.S.</a:t>
            </a:r>
            <a:r>
              <a:rPr lang="en-US" sz="1500" dirty="0" smtClean="0"/>
              <a:t>, No. 16-00054 (N.D. Tex. Aug. 21, 2016)</a:t>
            </a:r>
            <a:endParaRPr lang="en-US" sz="1500" dirty="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0729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other hand … </a:t>
            </a:r>
            <a:endParaRPr lang="en-US" dirty="0"/>
          </a:p>
        </p:txBody>
      </p:sp>
      <p:sp>
        <p:nvSpPr>
          <p:cNvPr id="3" name="Content Placeholder 2"/>
          <p:cNvSpPr>
            <a:spLocks noGrp="1"/>
          </p:cNvSpPr>
          <p:nvPr>
            <p:ph idx="1"/>
          </p:nvPr>
        </p:nvSpPr>
        <p:spPr/>
        <p:txBody>
          <a:bodyPr/>
          <a:lstStyle/>
          <a:p>
            <a:r>
              <a:rPr lang="en-US" dirty="0" smtClean="0"/>
              <a:t>U.S. District Courts in Wisconsin and Ohio issued preliminary injunctions last month barring school districts from discriminating against transgender students regarding restroom use</a:t>
            </a:r>
          </a:p>
        </p:txBody>
      </p:sp>
    </p:spTree>
    <p:extLst>
      <p:ext uri="{BB962C8B-B14F-4D97-AF65-F5344CB8AC3E}">
        <p14:creationId xmlns:p14="http://schemas.microsoft.com/office/powerpoint/2010/main" val="281114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Whitaker v. Kenosha Unified Sch. Dist.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Complaint alleged violation of Title IX and violation of Fourteenth Amendment’s Equal Protection Clause </a:t>
            </a:r>
          </a:p>
          <a:p>
            <a:r>
              <a:rPr lang="en-US" dirty="0" smtClean="0"/>
              <a:t>WI district court issued preliminary injunction</a:t>
            </a:r>
          </a:p>
          <a:p>
            <a:r>
              <a:rPr lang="en-US" dirty="0" smtClean="0"/>
              <a:t>Enjoined district from denying student access to boys’ restrooms, enforcing policy preventing student from using boys’ restroom, disciplining for using boys’ restroom, and monitoring student’s restroom use</a:t>
            </a:r>
          </a:p>
          <a:p>
            <a:endParaRPr lang="en-US" dirty="0"/>
          </a:p>
          <a:p>
            <a:r>
              <a:rPr lang="en-US" sz="1500" u="sng" dirty="0" smtClean="0"/>
              <a:t>Whitaker v. Kenosha Unified Sch. Dist.</a:t>
            </a:r>
            <a:r>
              <a:rPr lang="en-US" sz="1500" dirty="0" smtClean="0"/>
              <a:t>, No. 16-00943 (E.D. Wis., filed Jul. 19, 2016)</a:t>
            </a:r>
            <a:endParaRPr lang="en-US" sz="1500" dirty="0"/>
          </a:p>
        </p:txBody>
      </p:sp>
    </p:spTree>
    <p:extLst>
      <p:ext uri="{BB962C8B-B14F-4D97-AF65-F5344CB8AC3E}">
        <p14:creationId xmlns:p14="http://schemas.microsoft.com/office/powerpoint/2010/main" val="137769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fontScale="90000"/>
          </a:bodyPr>
          <a:lstStyle/>
          <a:p>
            <a:r>
              <a:rPr lang="en-US" dirty="0" smtClean="0"/>
              <a:t>Board of Educ. of Highland Local Sch. Dist. V. U.S. Dep’t. Educ.</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District sued federal government after ED threatened to begin enforcement action unless district allowed restroom use reflecting gender identity</a:t>
            </a:r>
          </a:p>
          <a:p>
            <a:r>
              <a:rPr lang="en-US" dirty="0" smtClean="0"/>
              <a:t>District court denied district’s motion for preliminary </a:t>
            </a:r>
            <a:r>
              <a:rPr lang="en-US" dirty="0"/>
              <a:t>i</a:t>
            </a:r>
            <a:r>
              <a:rPr lang="en-US" dirty="0" smtClean="0"/>
              <a:t>njunction barring enforcement of ED/DOJ’s Title IX guidance</a:t>
            </a:r>
          </a:p>
          <a:p>
            <a:pPr lvl="1"/>
            <a:r>
              <a:rPr lang="en-US" i="1" dirty="0" smtClean="0"/>
              <a:t>Note: this occurred after Texas suit purported to enjoin enforcement of ED/DOJ’s guidance</a:t>
            </a:r>
          </a:p>
          <a:p>
            <a:r>
              <a:rPr lang="en-US" dirty="0" smtClean="0"/>
              <a:t>District court granted transgender student’s motion, ordering district to allow student to use girls’ restroom</a:t>
            </a:r>
          </a:p>
          <a:p>
            <a:endParaRPr lang="en-US" sz="1800" dirty="0"/>
          </a:p>
          <a:p>
            <a:r>
              <a:rPr lang="en-US" sz="1800" u="sng" dirty="0" smtClean="0"/>
              <a:t>Board of Educ. of Highland Local Sch. Dist. V. U.S. Dep’t. Educ.</a:t>
            </a:r>
            <a:r>
              <a:rPr lang="en-US" sz="1800" dirty="0" smtClean="0"/>
              <a:t>, No. 16-524 (S.D. Ohio, filed Jun. 10, 2016)</a:t>
            </a:r>
            <a:endParaRPr lang="en-US" sz="1800" dirty="0"/>
          </a:p>
        </p:txBody>
      </p:sp>
    </p:spTree>
    <p:extLst>
      <p:ext uri="{BB962C8B-B14F-4D97-AF65-F5344CB8AC3E}">
        <p14:creationId xmlns:p14="http://schemas.microsoft.com/office/powerpoint/2010/main" val="365437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pPr algn="ctr"/>
            <a:r>
              <a:rPr lang="en-US" sz="2000" dirty="0" smtClean="0"/>
              <a:t>National Landscape: State Law Protection</a:t>
            </a:r>
            <a:endParaRPr lang="en-US" sz="20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43000"/>
            <a:ext cx="7063345" cy="4651316"/>
          </a:xfrm>
          <a:prstGeom prst="rect">
            <a:avLst/>
          </a:prstGeom>
        </p:spPr>
      </p:pic>
      <p:sp>
        <p:nvSpPr>
          <p:cNvPr id="8" name="TextBox 7"/>
          <p:cNvSpPr txBox="1"/>
          <p:nvPr/>
        </p:nvSpPr>
        <p:spPr>
          <a:xfrm>
            <a:off x="1295400" y="6400800"/>
            <a:ext cx="5486400" cy="261610"/>
          </a:xfrm>
          <a:prstGeom prst="rect">
            <a:avLst/>
          </a:prstGeom>
          <a:noFill/>
        </p:spPr>
        <p:txBody>
          <a:bodyPr wrap="square" rtlCol="0">
            <a:spAutoFit/>
          </a:bodyPr>
          <a:lstStyle/>
          <a:p>
            <a:r>
              <a:rPr lang="en-US" sz="1100" dirty="0"/>
              <a:t>https://www.aclu.org/map/non-discrimination-laws-state-state-information-map</a:t>
            </a:r>
          </a:p>
        </p:txBody>
      </p:sp>
    </p:spTree>
    <p:extLst>
      <p:ext uri="{BB962C8B-B14F-4D97-AF65-F5344CB8AC3E}">
        <p14:creationId xmlns:p14="http://schemas.microsoft.com/office/powerpoint/2010/main" val="1397637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Connecticut Law: Developments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9638891"/>
              </p:ext>
            </p:extLst>
          </p:nvPr>
        </p:nvGraphicFramePr>
        <p:xfrm>
          <a:off x="609600" y="1676400"/>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0463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839200" cy="1143000"/>
          </a:xfrm>
        </p:spPr>
        <p:txBody>
          <a:bodyPr/>
          <a:lstStyle/>
          <a:p>
            <a:r>
              <a:rPr lang="en-US" dirty="0" smtClean="0"/>
              <a:t>Connecticut Law </a:t>
            </a:r>
            <a:r>
              <a:rPr lang="en-US" sz="2400" dirty="0" smtClean="0"/>
              <a:t>(effective October 1, 2011)</a:t>
            </a:r>
            <a:endParaRPr lang="en-US" sz="2400" dirty="0"/>
          </a:p>
        </p:txBody>
      </p:sp>
      <p:sp>
        <p:nvSpPr>
          <p:cNvPr id="3" name="Content Placeholder 2"/>
          <p:cNvSpPr>
            <a:spLocks noGrp="1"/>
          </p:cNvSpPr>
          <p:nvPr>
            <p:ph idx="1"/>
          </p:nvPr>
        </p:nvSpPr>
        <p:spPr>
          <a:xfrm>
            <a:off x="609600" y="1828800"/>
            <a:ext cx="8229600" cy="3687763"/>
          </a:xfrm>
        </p:spPr>
        <p:txBody>
          <a:bodyPr/>
          <a:lstStyle/>
          <a:p>
            <a:r>
              <a:rPr lang="en-US" dirty="0" smtClean="0"/>
              <a:t>Public Act No. 11-55</a:t>
            </a:r>
          </a:p>
          <a:p>
            <a:pPr lvl="1"/>
            <a:r>
              <a:rPr lang="en-US" sz="2400" dirty="0" smtClean="0"/>
              <a:t>Added “gender identity and expression” to the state’s anti-discrimination laws</a:t>
            </a:r>
          </a:p>
          <a:p>
            <a:pPr lvl="1"/>
            <a:r>
              <a:rPr lang="en-US" sz="2400" dirty="0" smtClean="0"/>
              <a:t>Protects against discrimination in employment, education, housing, public accommodations and in any other areas in which sex discrimination is prohibited</a:t>
            </a:r>
          </a:p>
          <a:p>
            <a:pPr lvl="1"/>
            <a:r>
              <a:rPr lang="en-US" sz="2400" dirty="0" smtClean="0"/>
              <a:t>Authorizes persons to file complaints with CHRO</a:t>
            </a:r>
            <a:endParaRPr lang="en-US" sz="2400" dirty="0"/>
          </a:p>
        </p:txBody>
      </p:sp>
    </p:spTree>
    <p:custDataLst>
      <p:tags r:id="rId1"/>
    </p:custDataLst>
    <p:extLst>
      <p:ext uri="{BB962C8B-B14F-4D97-AF65-F5344CB8AC3E}">
        <p14:creationId xmlns:p14="http://schemas.microsoft.com/office/powerpoint/2010/main" val="203792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t>
            </a:r>
            <a:r>
              <a:rPr lang="en-US" dirty="0" smtClean="0"/>
              <a:t>terminology</a:t>
            </a:r>
            <a:endParaRPr lang="en-US" dirty="0"/>
          </a:p>
        </p:txBody>
      </p:sp>
      <p:sp>
        <p:nvSpPr>
          <p:cNvPr id="3" name="Content Placeholder 2"/>
          <p:cNvSpPr>
            <a:spLocks noGrp="1"/>
          </p:cNvSpPr>
          <p:nvPr>
            <p:ph idx="1"/>
          </p:nvPr>
        </p:nvSpPr>
        <p:spPr>
          <a:xfrm>
            <a:off x="609600" y="1676400"/>
            <a:ext cx="8229600" cy="3916363"/>
          </a:xfrm>
        </p:spPr>
        <p:txBody>
          <a:bodyPr>
            <a:normAutofit fontScale="55000" lnSpcReduction="20000"/>
          </a:bodyPr>
          <a:lstStyle/>
          <a:p>
            <a:r>
              <a:rPr lang="en-US" sz="3600" b="1" dirty="0" smtClean="0"/>
              <a:t>Sex: </a:t>
            </a:r>
            <a:r>
              <a:rPr lang="en-US" sz="3600" dirty="0" smtClean="0"/>
              <a:t>a person’s </a:t>
            </a:r>
            <a:r>
              <a:rPr lang="en-US" sz="3600" u="sng" dirty="0" smtClean="0"/>
              <a:t>biological</a:t>
            </a:r>
            <a:r>
              <a:rPr lang="en-US" sz="3600" dirty="0" smtClean="0"/>
              <a:t> status, typically categorized as male, female, or intersex.  There are a number of indicators of biological sex, including chromosomes, gonads, internal reproductive organs, and external genitalia.</a:t>
            </a:r>
          </a:p>
          <a:p>
            <a:pPr marL="0" indent="0">
              <a:buNone/>
            </a:pPr>
            <a:endParaRPr lang="en-US" sz="3600" dirty="0" smtClean="0"/>
          </a:p>
          <a:p>
            <a:r>
              <a:rPr lang="en-US" sz="3600" b="1" dirty="0" smtClean="0"/>
              <a:t>Gender: </a:t>
            </a:r>
            <a:r>
              <a:rPr lang="en-US" sz="3600" dirty="0" smtClean="0"/>
              <a:t>the attitudes, feelings, and behaviors that a given culture associates with a person’s biological sex.  Behavior that is compatible with cultural expectations is referred to as gender normative.  Behaviors that are viewed as incompatible with these expectations constitute gender non-conformity.</a:t>
            </a:r>
            <a:endParaRPr lang="en-US" dirty="0"/>
          </a:p>
          <a:p>
            <a:r>
              <a:rPr lang="en-US" sz="2900" i="1" dirty="0" smtClean="0"/>
              <a:t>Sources: </a:t>
            </a:r>
          </a:p>
          <a:p>
            <a:pPr lvl="1"/>
            <a:r>
              <a:rPr lang="en-US" sz="2900" i="1" dirty="0" smtClean="0"/>
              <a:t>American Psychological Association </a:t>
            </a:r>
          </a:p>
          <a:p>
            <a:pPr lvl="1"/>
            <a:r>
              <a:rPr lang="en-US" sz="2900" i="1" dirty="0" smtClean="0"/>
              <a:t>“Schools in Transition”, ACLU et al. </a:t>
            </a:r>
          </a:p>
        </p:txBody>
      </p:sp>
    </p:spTree>
    <p:extLst>
      <p:ext uri="{BB962C8B-B14F-4D97-AF65-F5344CB8AC3E}">
        <p14:creationId xmlns:p14="http://schemas.microsoft.com/office/powerpoint/2010/main" val="1064647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Connecticut Definition:</a:t>
            </a:r>
            <a:endParaRPr lang="en-US" dirty="0"/>
          </a:p>
        </p:txBody>
      </p:sp>
      <p:sp>
        <p:nvSpPr>
          <p:cNvPr id="3" name="Content Placeholder 2"/>
          <p:cNvSpPr>
            <a:spLocks noGrp="1"/>
          </p:cNvSpPr>
          <p:nvPr>
            <p:ph idx="1"/>
          </p:nvPr>
        </p:nvSpPr>
        <p:spPr>
          <a:xfrm>
            <a:off x="533400" y="1447800"/>
            <a:ext cx="8229600" cy="3687763"/>
          </a:xfrm>
        </p:spPr>
        <p:txBody>
          <a:bodyPr>
            <a:normAutofit fontScale="92500" lnSpcReduction="10000"/>
          </a:bodyPr>
          <a:lstStyle/>
          <a:p>
            <a:r>
              <a:rPr lang="en-US" dirty="0" smtClean="0"/>
              <a:t>“Gender Identity or expression” means…</a:t>
            </a:r>
          </a:p>
          <a:p>
            <a:pPr lvl="1"/>
            <a:r>
              <a:rPr lang="en-US" sz="2000" dirty="0" smtClean="0"/>
              <a:t>“a person's gender-related identity, appearance or behavior, whether or not that gender-related identity, appearance or behavior is different from that traditionally associated with the person's physiology or assigned sex at birth, which gender-related identity can be shown by providing evidence including, but not limited to, medical history, care or treatment of the gender-related identity, consistent and uniform assertion of the gender-related identity or any other evidence that the gender-related identity is sincerely held, part of a person's core identity or not being asserted for an improper purpose.” </a:t>
            </a:r>
            <a:endParaRPr lang="en-US" sz="2000" dirty="0"/>
          </a:p>
          <a:p>
            <a:pPr marL="457200" lvl="1" indent="0">
              <a:buNone/>
            </a:pPr>
            <a:r>
              <a:rPr lang="en-US" sz="2000" i="1" dirty="0" smtClean="0"/>
              <a:t>	See </a:t>
            </a:r>
            <a:r>
              <a:rPr lang="en-US" sz="2000" dirty="0" smtClean="0"/>
              <a:t>Conn. Gen. Stat. </a:t>
            </a:r>
            <a:r>
              <a:rPr lang="en-US" sz="2000" dirty="0" smtClean="0">
                <a:latin typeface="Times New Roman"/>
                <a:cs typeface="Times New Roman"/>
              </a:rPr>
              <a:t>§ 46a-51(21). </a:t>
            </a:r>
            <a:endParaRPr lang="en-US" sz="2000" dirty="0"/>
          </a:p>
        </p:txBody>
      </p:sp>
    </p:spTree>
    <p:custDataLst>
      <p:tags r:id="rId1"/>
    </p:custDataLst>
    <p:extLst>
      <p:ext uri="{BB962C8B-B14F-4D97-AF65-F5344CB8AC3E}">
        <p14:creationId xmlns:p14="http://schemas.microsoft.com/office/powerpoint/2010/main" val="582633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Establishing Gender Identity in Connecticut</a:t>
            </a:r>
            <a:endParaRPr lang="en-US" sz="2800" dirty="0"/>
          </a:p>
        </p:txBody>
      </p:sp>
      <p:sp>
        <p:nvSpPr>
          <p:cNvPr id="3" name="Content Placeholder 2"/>
          <p:cNvSpPr>
            <a:spLocks noGrp="1"/>
          </p:cNvSpPr>
          <p:nvPr>
            <p:ph idx="1"/>
          </p:nvPr>
        </p:nvSpPr>
        <p:spPr>
          <a:xfrm>
            <a:off x="609600" y="1447800"/>
            <a:ext cx="8229600" cy="3687763"/>
          </a:xfrm>
        </p:spPr>
        <p:txBody>
          <a:bodyPr>
            <a:normAutofit fontScale="92500"/>
          </a:bodyPr>
          <a:lstStyle/>
          <a:p>
            <a:r>
              <a:rPr lang="en-US" dirty="0" smtClean="0"/>
              <a:t>Non-exhaustive list:</a:t>
            </a:r>
          </a:p>
          <a:p>
            <a:pPr lvl="1"/>
            <a:r>
              <a:rPr lang="en-US" sz="2400" dirty="0" smtClean="0"/>
              <a:t>Medical history </a:t>
            </a:r>
          </a:p>
          <a:p>
            <a:pPr lvl="1"/>
            <a:r>
              <a:rPr lang="en-US" sz="2400" dirty="0" smtClean="0"/>
              <a:t>Care and treatment of gender-related identity</a:t>
            </a:r>
          </a:p>
          <a:p>
            <a:pPr lvl="1"/>
            <a:r>
              <a:rPr lang="en-US" sz="2400" dirty="0" smtClean="0"/>
              <a:t>Non-medical:</a:t>
            </a:r>
          </a:p>
          <a:p>
            <a:pPr lvl="2"/>
            <a:r>
              <a:rPr lang="en-US" sz="2400" dirty="0" smtClean="0"/>
              <a:t>Consistent and uniform assertion of a gender identity</a:t>
            </a:r>
          </a:p>
          <a:p>
            <a:pPr lvl="2"/>
            <a:r>
              <a:rPr lang="en-US" sz="2400" dirty="0" smtClean="0"/>
              <a:t>Any other evidence that gender identity is sincerely held</a:t>
            </a:r>
            <a:r>
              <a:rPr lang="en-US" sz="2400" dirty="0"/>
              <a:t> </a:t>
            </a:r>
            <a:r>
              <a:rPr lang="en-US" sz="2400" dirty="0" smtClean="0"/>
              <a:t>or part of a person’s core identity and is not being asserted for an improper purpose</a:t>
            </a:r>
          </a:p>
        </p:txBody>
      </p:sp>
    </p:spTree>
    <p:custDataLst>
      <p:tags r:id="rId1"/>
    </p:custDataLst>
    <p:extLst>
      <p:ext uri="{BB962C8B-B14F-4D97-AF65-F5344CB8AC3E}">
        <p14:creationId xmlns:p14="http://schemas.microsoft.com/office/powerpoint/2010/main" val="2232332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895600"/>
            <a:ext cx="7772400" cy="1362075"/>
          </a:xfrm>
        </p:spPr>
        <p:txBody>
          <a:bodyPr/>
          <a:lstStyle/>
          <a:p>
            <a:pPr algn="ctr"/>
            <a:r>
              <a:rPr lang="en-US" dirty="0" smtClean="0"/>
              <a:t>Legal standards</a:t>
            </a:r>
            <a:endParaRPr lang="en-US" dirty="0"/>
          </a:p>
        </p:txBody>
      </p:sp>
    </p:spTree>
    <p:custDataLst>
      <p:tags r:id="rId1"/>
    </p:custDataLst>
    <p:extLst>
      <p:ext uri="{BB962C8B-B14F-4D97-AF65-F5344CB8AC3E}">
        <p14:creationId xmlns:p14="http://schemas.microsoft.com/office/powerpoint/2010/main" val="2716213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1C1E58-C184-4688-AD6D-DF6640CB46A7}" type="slidenum">
              <a:rPr lang="en-US" smtClean="0">
                <a:solidFill>
                  <a:srgbClr val="00113E"/>
                </a:solidFill>
              </a:rPr>
              <a:pPr eaLnBrk="1" hangingPunct="1"/>
              <a:t>33</a:t>
            </a:fld>
            <a:endParaRPr lang="en-US" smtClean="0">
              <a:solidFill>
                <a:srgbClr val="00113E"/>
              </a:solidFill>
            </a:endParaRPr>
          </a:p>
        </p:txBody>
      </p:sp>
      <p:sp>
        <p:nvSpPr>
          <p:cNvPr id="11267" name="Rectangle 2"/>
          <p:cNvSpPr>
            <a:spLocks noGrp="1" noChangeArrowheads="1"/>
          </p:cNvSpPr>
          <p:nvPr>
            <p:ph type="body" idx="1"/>
          </p:nvPr>
        </p:nvSpPr>
        <p:spPr>
          <a:xfrm>
            <a:off x="762000" y="1447800"/>
            <a:ext cx="7772400" cy="4724400"/>
          </a:xfrm>
        </p:spPr>
        <p:txBody>
          <a:bodyPr/>
          <a:lstStyle/>
          <a:p>
            <a:pPr marL="0" indent="0" eaLnBrk="1" hangingPunct="1">
              <a:lnSpc>
                <a:spcPct val="80000"/>
              </a:lnSpc>
              <a:spcAft>
                <a:spcPct val="10000"/>
              </a:spcAft>
              <a:buFontTx/>
              <a:buNone/>
            </a:pPr>
            <a:r>
              <a:rPr lang="en-US" sz="2400" u="sng" dirty="0" smtClean="0"/>
              <a:t>Davis v. Monroe County Board of Education</a:t>
            </a:r>
            <a:r>
              <a:rPr lang="en-US" sz="2400" dirty="0" smtClean="0"/>
              <a:t>, 526 U.S. 629 (1999)</a:t>
            </a:r>
          </a:p>
          <a:p>
            <a:pPr marL="0" indent="0" eaLnBrk="1" hangingPunct="1">
              <a:lnSpc>
                <a:spcPct val="80000"/>
              </a:lnSpc>
              <a:spcAft>
                <a:spcPct val="10000"/>
              </a:spcAft>
            </a:pPr>
            <a:r>
              <a:rPr lang="en-US" sz="2000" dirty="0" smtClean="0"/>
              <a:t>     Title IX case establishing legal standard for finding federal fund       recipient liability for peer-to-peer harassment</a:t>
            </a:r>
          </a:p>
          <a:p>
            <a:pPr marL="0" indent="0" eaLnBrk="1" hangingPunct="1">
              <a:lnSpc>
                <a:spcPct val="80000"/>
              </a:lnSpc>
              <a:spcAft>
                <a:spcPct val="10000"/>
              </a:spcAft>
            </a:pPr>
            <a:r>
              <a:rPr lang="en-US" sz="2000" dirty="0" smtClean="0"/>
              <a:t>     Set relatively high standard for recovery of damages</a:t>
            </a:r>
          </a:p>
          <a:p>
            <a:pPr marL="1135063" lvl="1" indent="-446088" eaLnBrk="1" hangingPunct="1">
              <a:lnSpc>
                <a:spcPct val="80000"/>
              </a:lnSpc>
              <a:spcAft>
                <a:spcPct val="10000"/>
              </a:spcAft>
            </a:pPr>
            <a:r>
              <a:rPr lang="en-US" sz="2000" dirty="0" smtClean="0"/>
              <a:t>“Damages are not available for simple acts of teasing and name calling among school children . . . even where these comments target differences in gender.  Rather in the context of student on student harassment, damages are available only where behavior is so severe, pervasive, and objectively offensive that it denies the victim of equal access to education . . .” </a:t>
            </a:r>
            <a:r>
              <a:rPr lang="en-US" sz="2000" u="sng" dirty="0" smtClean="0"/>
              <a:t>Davis v. Monroe County Board of Education</a:t>
            </a:r>
          </a:p>
        </p:txBody>
      </p:sp>
      <p:sp>
        <p:nvSpPr>
          <p:cNvPr id="11268" name="Rectangle 3"/>
          <p:cNvSpPr>
            <a:spLocks noGrp="1" noChangeArrowheads="1"/>
          </p:cNvSpPr>
          <p:nvPr>
            <p:ph type="title"/>
          </p:nvPr>
        </p:nvSpPr>
        <p:spPr>
          <a:xfrm>
            <a:off x="685800" y="685800"/>
            <a:ext cx="8229600" cy="825500"/>
          </a:xfrm>
          <a:noFill/>
        </p:spPr>
        <p:txBody>
          <a:bodyPr>
            <a:normAutofit fontScale="90000"/>
          </a:bodyPr>
          <a:lstStyle/>
          <a:p>
            <a:pPr eaLnBrk="1" hangingPunct="1"/>
            <a:r>
              <a:rPr lang="en-US" sz="3200" dirty="0" smtClean="0"/>
              <a:t>Legal Standard for Peer-to-Peer Harassment</a:t>
            </a:r>
            <a:endParaRPr lang="en-US" sz="2400" dirty="0" smtClean="0"/>
          </a:p>
        </p:txBody>
      </p:sp>
    </p:spTree>
    <p:extLst>
      <p:ext uri="{BB962C8B-B14F-4D97-AF65-F5344CB8AC3E}">
        <p14:creationId xmlns:p14="http://schemas.microsoft.com/office/powerpoint/2010/main" val="148094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4B3A11-E51F-4196-9968-780A42D362A5}" type="slidenum">
              <a:rPr lang="en-US" smtClean="0">
                <a:solidFill>
                  <a:srgbClr val="00113E"/>
                </a:solidFill>
              </a:rPr>
              <a:pPr eaLnBrk="1" hangingPunct="1"/>
              <a:t>34</a:t>
            </a:fld>
            <a:endParaRPr lang="en-US" smtClean="0">
              <a:solidFill>
                <a:srgbClr val="00113E"/>
              </a:solidFill>
            </a:endParaRPr>
          </a:p>
        </p:txBody>
      </p:sp>
      <p:sp>
        <p:nvSpPr>
          <p:cNvPr id="12291" name="Rectangle 2"/>
          <p:cNvSpPr>
            <a:spLocks noGrp="1" noChangeArrowheads="1"/>
          </p:cNvSpPr>
          <p:nvPr>
            <p:ph type="title"/>
          </p:nvPr>
        </p:nvSpPr>
        <p:spPr>
          <a:xfrm>
            <a:off x="609600" y="609600"/>
            <a:ext cx="8229600" cy="1143000"/>
          </a:xfrm>
        </p:spPr>
        <p:txBody>
          <a:bodyPr/>
          <a:lstStyle/>
          <a:p>
            <a:pPr eaLnBrk="1" hangingPunct="1"/>
            <a:r>
              <a:rPr lang="en-US" sz="3200" u="sng" dirty="0" smtClean="0"/>
              <a:t>Davis v. Monroe County BOE</a:t>
            </a:r>
            <a:r>
              <a:rPr lang="en-US" sz="3200" dirty="0" smtClean="0"/>
              <a:t> Cont’d</a:t>
            </a:r>
            <a:endParaRPr lang="en-US" sz="3200" u="sng" dirty="0" smtClean="0"/>
          </a:p>
        </p:txBody>
      </p:sp>
      <p:sp>
        <p:nvSpPr>
          <p:cNvPr id="12292" name="Rectangle 3"/>
          <p:cNvSpPr>
            <a:spLocks noGrp="1" noChangeArrowheads="1"/>
          </p:cNvSpPr>
          <p:nvPr>
            <p:ph type="body" idx="1"/>
          </p:nvPr>
        </p:nvSpPr>
        <p:spPr>
          <a:xfrm>
            <a:off x="457200" y="1676400"/>
            <a:ext cx="8229600" cy="4038600"/>
          </a:xfrm>
        </p:spPr>
        <p:txBody>
          <a:bodyPr>
            <a:normAutofit lnSpcReduction="10000"/>
          </a:bodyPr>
          <a:lstStyle/>
          <a:p>
            <a:pPr marL="609600" indent="-609600" eaLnBrk="1" hangingPunct="1">
              <a:lnSpc>
                <a:spcPct val="80000"/>
              </a:lnSpc>
            </a:pPr>
            <a:r>
              <a:rPr lang="en-US" sz="2400" dirty="0" smtClean="0"/>
              <a:t>The standard is often applied in 5 parts:</a:t>
            </a:r>
          </a:p>
          <a:p>
            <a:pPr marL="990600" lvl="1" indent="-533400" eaLnBrk="1" hangingPunct="1">
              <a:lnSpc>
                <a:spcPct val="80000"/>
              </a:lnSpc>
              <a:buFont typeface="Wingdings" pitchFamily="2" charset="2"/>
              <a:buAutoNum type="arabicPeriod"/>
            </a:pPr>
            <a:r>
              <a:rPr lang="en-US" sz="2400" dirty="0" smtClean="0"/>
              <a:t>Is the student a member of the protected class? </a:t>
            </a:r>
          </a:p>
          <a:p>
            <a:pPr marL="990600" lvl="1" indent="-533400" eaLnBrk="1" hangingPunct="1">
              <a:lnSpc>
                <a:spcPct val="80000"/>
              </a:lnSpc>
              <a:buFont typeface="Wingdings" pitchFamily="2" charset="2"/>
              <a:buAutoNum type="arabicPeriod"/>
            </a:pPr>
            <a:r>
              <a:rPr lang="en-US" sz="2400" dirty="0" smtClean="0"/>
              <a:t>Was the student harassed based on his disability/sex/race?</a:t>
            </a:r>
          </a:p>
          <a:p>
            <a:pPr marL="990600" lvl="1" indent="-533400" eaLnBrk="1" hangingPunct="1">
              <a:lnSpc>
                <a:spcPct val="80000"/>
              </a:lnSpc>
              <a:buFont typeface="Wingdings" pitchFamily="2" charset="2"/>
              <a:buAutoNum type="arabicPeriod"/>
            </a:pPr>
            <a:r>
              <a:rPr lang="en-US" sz="2400" dirty="0" smtClean="0"/>
              <a:t>Was the harassment sufficiently severe, pervasive and objectively offensive that it deprived the victim of access to the school’s educational opportunities or benefits (or created an abusive environment)?</a:t>
            </a:r>
          </a:p>
          <a:p>
            <a:pPr marL="990600" lvl="1" indent="-533400" eaLnBrk="1" hangingPunct="1">
              <a:lnSpc>
                <a:spcPct val="80000"/>
              </a:lnSpc>
              <a:buFont typeface="Wingdings" pitchFamily="2" charset="2"/>
              <a:buAutoNum type="arabicPeriod"/>
            </a:pPr>
            <a:r>
              <a:rPr lang="en-US" sz="2400" dirty="0" smtClean="0"/>
              <a:t>Did the school know of the harassment?</a:t>
            </a:r>
          </a:p>
          <a:p>
            <a:pPr marL="990600" lvl="1" indent="-533400" eaLnBrk="1" hangingPunct="1">
              <a:lnSpc>
                <a:spcPct val="80000"/>
              </a:lnSpc>
              <a:buFont typeface="Wingdings" pitchFamily="2" charset="2"/>
              <a:buAutoNum type="arabicPeriod"/>
            </a:pPr>
            <a:r>
              <a:rPr lang="en-US" sz="2400" dirty="0" smtClean="0"/>
              <a:t>Was the school deliberately indifferent to the harassment?</a:t>
            </a:r>
          </a:p>
          <a:p>
            <a:pPr marL="609600" indent="-609600" eaLnBrk="1" hangingPunct="1">
              <a:lnSpc>
                <a:spcPct val="80000"/>
              </a:lnSpc>
            </a:pPr>
            <a:endParaRPr lang="en-US" sz="2100" dirty="0" smtClean="0"/>
          </a:p>
          <a:p>
            <a:pPr marL="609600" indent="-609600" eaLnBrk="1" hangingPunct="1">
              <a:lnSpc>
                <a:spcPct val="80000"/>
              </a:lnSpc>
            </a:pPr>
            <a:endParaRPr lang="en-US" sz="2100" dirty="0" smtClean="0"/>
          </a:p>
        </p:txBody>
      </p:sp>
    </p:spTree>
    <p:extLst>
      <p:ext uri="{BB962C8B-B14F-4D97-AF65-F5344CB8AC3E}">
        <p14:creationId xmlns:p14="http://schemas.microsoft.com/office/powerpoint/2010/main" val="107652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24D0D3-C9FE-4DF5-B280-A7741B3592ED}" type="slidenum">
              <a:rPr lang="en-US" smtClean="0">
                <a:solidFill>
                  <a:srgbClr val="00113E"/>
                </a:solidFill>
              </a:rPr>
              <a:pPr eaLnBrk="1" hangingPunct="1"/>
              <a:t>35</a:t>
            </a:fld>
            <a:endParaRPr lang="en-US" smtClean="0">
              <a:solidFill>
                <a:srgbClr val="00113E"/>
              </a:solidFill>
            </a:endParaRPr>
          </a:p>
        </p:txBody>
      </p:sp>
      <p:sp>
        <p:nvSpPr>
          <p:cNvPr id="13315" name="Rectangle 2"/>
          <p:cNvSpPr>
            <a:spLocks noGrp="1" noChangeArrowheads="1"/>
          </p:cNvSpPr>
          <p:nvPr>
            <p:ph type="body" idx="1"/>
          </p:nvPr>
        </p:nvSpPr>
        <p:spPr>
          <a:xfrm>
            <a:off x="544158" y="1752600"/>
            <a:ext cx="8229600" cy="3886200"/>
          </a:xfrm>
        </p:spPr>
        <p:txBody>
          <a:bodyPr/>
          <a:lstStyle/>
          <a:p>
            <a:pPr eaLnBrk="1" hangingPunct="1">
              <a:lnSpc>
                <a:spcPct val="90000"/>
              </a:lnSpc>
            </a:pPr>
            <a:r>
              <a:rPr lang="en-US" sz="2400" dirty="0" smtClean="0">
                <a:solidFill>
                  <a:schemeClr val="tx1"/>
                </a:solidFill>
              </a:rPr>
              <a:t>Districts may be violating federal civil rights statutes when peer-on-peer harassment based on race, color, national origin, sex or disability is sufficiently serious that it creates a hostile environment and such harassment is:</a:t>
            </a:r>
          </a:p>
          <a:p>
            <a:pPr lvl="1" eaLnBrk="1" hangingPunct="1">
              <a:lnSpc>
                <a:spcPct val="90000"/>
              </a:lnSpc>
            </a:pPr>
            <a:r>
              <a:rPr lang="en-US" sz="2400" dirty="0" smtClean="0">
                <a:solidFill>
                  <a:schemeClr val="tx1"/>
                </a:solidFill>
              </a:rPr>
              <a:t>Encouraged,</a:t>
            </a:r>
          </a:p>
          <a:p>
            <a:pPr lvl="1" eaLnBrk="1" hangingPunct="1">
              <a:lnSpc>
                <a:spcPct val="90000"/>
              </a:lnSpc>
            </a:pPr>
            <a:r>
              <a:rPr lang="en-US" sz="2400" dirty="0" smtClean="0">
                <a:solidFill>
                  <a:schemeClr val="tx1"/>
                </a:solidFill>
              </a:rPr>
              <a:t>Tolerated,</a:t>
            </a:r>
          </a:p>
          <a:p>
            <a:pPr lvl="1" eaLnBrk="1" hangingPunct="1">
              <a:lnSpc>
                <a:spcPct val="90000"/>
              </a:lnSpc>
            </a:pPr>
            <a:r>
              <a:rPr lang="en-US" sz="2400" dirty="0" smtClean="0">
                <a:solidFill>
                  <a:schemeClr val="tx1"/>
                </a:solidFill>
              </a:rPr>
              <a:t>Not adequately addressed, or</a:t>
            </a:r>
          </a:p>
          <a:p>
            <a:pPr lvl="1" eaLnBrk="1" hangingPunct="1">
              <a:lnSpc>
                <a:spcPct val="90000"/>
              </a:lnSpc>
            </a:pPr>
            <a:r>
              <a:rPr lang="en-US" sz="2400" dirty="0" smtClean="0">
                <a:solidFill>
                  <a:schemeClr val="tx1"/>
                </a:solidFill>
              </a:rPr>
              <a:t>Ignored by school employees</a:t>
            </a:r>
          </a:p>
          <a:p>
            <a:pPr eaLnBrk="1" hangingPunct="1">
              <a:lnSpc>
                <a:spcPct val="90000"/>
              </a:lnSpc>
            </a:pPr>
            <a:endParaRPr lang="en-US" sz="2400" dirty="0" smtClean="0">
              <a:solidFill>
                <a:schemeClr val="tx1"/>
              </a:solidFill>
            </a:endParaRPr>
          </a:p>
        </p:txBody>
      </p:sp>
      <p:sp>
        <p:nvSpPr>
          <p:cNvPr id="13316" name="Title 2"/>
          <p:cNvSpPr>
            <a:spLocks/>
          </p:cNvSpPr>
          <p:nvPr/>
        </p:nvSpPr>
        <p:spPr bwMode="auto">
          <a:xfrm>
            <a:off x="544158" y="8001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3200" b="1" dirty="0">
                <a:solidFill>
                  <a:srgbClr val="00113E"/>
                </a:solidFill>
                <a:latin typeface="Times New Roman" pitchFamily="18" charset="0"/>
              </a:rPr>
              <a:t>OCR Dear Colleague Letter (October, 2010)</a:t>
            </a:r>
          </a:p>
        </p:txBody>
      </p:sp>
    </p:spTree>
    <p:extLst>
      <p:ext uri="{BB962C8B-B14F-4D97-AF65-F5344CB8AC3E}">
        <p14:creationId xmlns:p14="http://schemas.microsoft.com/office/powerpoint/2010/main" val="315387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3DABAC-5274-4445-8A24-A460BCBC17B0}" type="slidenum">
              <a:rPr lang="en-US" smtClean="0">
                <a:solidFill>
                  <a:srgbClr val="00113E"/>
                </a:solidFill>
              </a:rPr>
              <a:pPr eaLnBrk="1" hangingPunct="1"/>
              <a:t>36</a:t>
            </a:fld>
            <a:endParaRPr lang="en-US" smtClean="0">
              <a:solidFill>
                <a:srgbClr val="00113E"/>
              </a:solidFill>
            </a:endParaRPr>
          </a:p>
        </p:txBody>
      </p:sp>
      <p:sp>
        <p:nvSpPr>
          <p:cNvPr id="14339" name="Title 2"/>
          <p:cNvSpPr>
            <a:spLocks noGrp="1"/>
          </p:cNvSpPr>
          <p:nvPr>
            <p:ph type="title" idx="4294967295"/>
          </p:nvPr>
        </p:nvSpPr>
        <p:spPr>
          <a:xfrm>
            <a:off x="685800" y="685800"/>
            <a:ext cx="8229600" cy="838200"/>
          </a:xfrm>
        </p:spPr>
        <p:txBody>
          <a:bodyPr anchor="b"/>
          <a:lstStyle/>
          <a:p>
            <a:pPr eaLnBrk="1" hangingPunct="1"/>
            <a:r>
              <a:rPr lang="en-US" sz="3200" dirty="0" smtClean="0"/>
              <a:t>OCR Dear Colleague Letter, Cont’d</a:t>
            </a:r>
          </a:p>
        </p:txBody>
      </p:sp>
      <p:sp>
        <p:nvSpPr>
          <p:cNvPr id="14340" name="Content Placeholder 5"/>
          <p:cNvSpPr>
            <a:spLocks noGrp="1"/>
          </p:cNvSpPr>
          <p:nvPr>
            <p:ph idx="4294967295"/>
          </p:nvPr>
        </p:nvSpPr>
        <p:spPr>
          <a:xfrm>
            <a:off x="685800" y="1676400"/>
            <a:ext cx="8001000" cy="3992562"/>
          </a:xfrm>
        </p:spPr>
        <p:txBody>
          <a:bodyPr/>
          <a:lstStyle/>
          <a:p>
            <a:pPr eaLnBrk="1" hangingPunct="1"/>
            <a:r>
              <a:rPr lang="en-US" sz="2400" dirty="0" smtClean="0">
                <a:solidFill>
                  <a:schemeClr val="tx1"/>
                </a:solidFill>
              </a:rPr>
              <a:t>Letter reminded schools that certain student misconduct falling under a school’s anti-bullying policy may also trigger responsibilities under one or more of the federal anti-discrimination statutes.</a:t>
            </a:r>
          </a:p>
          <a:p>
            <a:pPr lvl="1" eaLnBrk="1" hangingPunct="1"/>
            <a:r>
              <a:rPr lang="en-US" sz="2400" dirty="0" smtClean="0">
                <a:solidFill>
                  <a:schemeClr val="tx1"/>
                </a:solidFill>
              </a:rPr>
              <a:t>“By limiting its response to a specific application of its anti-bullying disciplinary policy, a school may fail to properly consider whether the student’s misconduct  also results in discriminatory intent.”</a:t>
            </a:r>
          </a:p>
          <a:p>
            <a:pPr eaLnBrk="1" hangingPunct="1">
              <a:buFontTx/>
              <a:buNone/>
            </a:pPr>
            <a:endParaRPr lang="en-US" sz="2000" dirty="0" smtClean="0">
              <a:solidFill>
                <a:schemeClr val="tx1"/>
              </a:solidFill>
            </a:endParaRPr>
          </a:p>
        </p:txBody>
      </p:sp>
    </p:spTree>
    <p:extLst>
      <p:ext uri="{BB962C8B-B14F-4D97-AF65-F5344CB8AC3E}">
        <p14:creationId xmlns:p14="http://schemas.microsoft.com/office/powerpoint/2010/main" val="341578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250E30-345D-4F63-8615-19C15EE90970}" type="slidenum">
              <a:rPr lang="en-US" smtClean="0">
                <a:solidFill>
                  <a:srgbClr val="00113E"/>
                </a:solidFill>
              </a:rPr>
              <a:pPr eaLnBrk="1" hangingPunct="1"/>
              <a:t>37</a:t>
            </a:fld>
            <a:endParaRPr lang="en-US" smtClean="0">
              <a:solidFill>
                <a:srgbClr val="00113E"/>
              </a:solidFill>
            </a:endParaRPr>
          </a:p>
        </p:txBody>
      </p:sp>
      <p:sp>
        <p:nvSpPr>
          <p:cNvPr id="15363" name="Rectangle 2"/>
          <p:cNvSpPr>
            <a:spLocks noGrp="1" noChangeArrowheads="1"/>
          </p:cNvSpPr>
          <p:nvPr>
            <p:ph type="title"/>
          </p:nvPr>
        </p:nvSpPr>
        <p:spPr>
          <a:xfrm>
            <a:off x="457200" y="762000"/>
            <a:ext cx="8229600" cy="1143000"/>
          </a:xfrm>
        </p:spPr>
        <p:txBody>
          <a:bodyPr/>
          <a:lstStyle/>
          <a:p>
            <a:pPr eaLnBrk="1" hangingPunct="1"/>
            <a:r>
              <a:rPr lang="en-US" sz="2800" dirty="0" smtClean="0"/>
              <a:t>OCR Standard for Finding Hostile Environment Exists</a:t>
            </a:r>
          </a:p>
        </p:txBody>
      </p:sp>
      <p:sp>
        <p:nvSpPr>
          <p:cNvPr id="15364" name="Rectangle 3"/>
          <p:cNvSpPr>
            <a:spLocks noGrp="1" noChangeArrowheads="1"/>
          </p:cNvSpPr>
          <p:nvPr>
            <p:ph type="body" idx="1"/>
          </p:nvPr>
        </p:nvSpPr>
        <p:spPr>
          <a:xfrm>
            <a:off x="457200" y="2057400"/>
            <a:ext cx="8229600" cy="3810000"/>
          </a:xfrm>
        </p:spPr>
        <p:txBody>
          <a:bodyPr>
            <a:normAutofit fontScale="92500" lnSpcReduction="20000"/>
          </a:bodyPr>
          <a:lstStyle/>
          <a:p>
            <a:pPr eaLnBrk="1" hangingPunct="1">
              <a:lnSpc>
                <a:spcPct val="80000"/>
              </a:lnSpc>
            </a:pPr>
            <a:r>
              <a:rPr lang="en-US" sz="2000" dirty="0" smtClean="0">
                <a:solidFill>
                  <a:schemeClr val="tx1"/>
                </a:solidFill>
              </a:rPr>
              <a:t>To establish a violation under the hostile environment theory, OCR must find that: </a:t>
            </a:r>
          </a:p>
          <a:p>
            <a:pPr lvl="1" eaLnBrk="1" hangingPunct="1">
              <a:lnSpc>
                <a:spcPct val="80000"/>
              </a:lnSpc>
            </a:pPr>
            <a:r>
              <a:rPr lang="en-US" sz="2000" dirty="0" smtClean="0">
                <a:solidFill>
                  <a:schemeClr val="tx1"/>
                </a:solidFill>
              </a:rPr>
              <a:t>A hostile environment existed; </a:t>
            </a:r>
          </a:p>
          <a:p>
            <a:pPr lvl="1" eaLnBrk="1" hangingPunct="1">
              <a:lnSpc>
                <a:spcPct val="80000"/>
              </a:lnSpc>
            </a:pPr>
            <a:r>
              <a:rPr lang="en-US" sz="2000" dirty="0" smtClean="0">
                <a:solidFill>
                  <a:schemeClr val="tx1"/>
                </a:solidFill>
              </a:rPr>
              <a:t>The recipient had actual or constructive notice of the hostile environment; and </a:t>
            </a:r>
          </a:p>
          <a:p>
            <a:pPr lvl="1" eaLnBrk="1" hangingPunct="1">
              <a:lnSpc>
                <a:spcPct val="80000"/>
              </a:lnSpc>
            </a:pPr>
            <a:r>
              <a:rPr lang="en-US" sz="2000" dirty="0" smtClean="0">
                <a:solidFill>
                  <a:schemeClr val="tx1"/>
                </a:solidFill>
              </a:rPr>
              <a:t>The recipient failed to respond adequately to redress the hostile environment. </a:t>
            </a:r>
          </a:p>
          <a:p>
            <a:pPr lvl="1" eaLnBrk="1" hangingPunct="1">
              <a:lnSpc>
                <a:spcPct val="80000"/>
              </a:lnSpc>
            </a:pPr>
            <a:r>
              <a:rPr lang="en-US" sz="2000" dirty="0" smtClean="0">
                <a:solidFill>
                  <a:schemeClr val="tx1"/>
                </a:solidFill>
              </a:rPr>
              <a:t>Whether conduct constitutes a hostile environment must be determined from the totality of the circumstances, with particular attention paid to the following factors:</a:t>
            </a:r>
          </a:p>
          <a:p>
            <a:pPr lvl="2" eaLnBrk="1" hangingPunct="1">
              <a:lnSpc>
                <a:spcPct val="80000"/>
              </a:lnSpc>
            </a:pPr>
            <a:r>
              <a:rPr lang="en-US" sz="2000" dirty="0" smtClean="0">
                <a:solidFill>
                  <a:schemeClr val="tx1"/>
                </a:solidFill>
              </a:rPr>
              <a:t>Whether the conduct was severe, persistent, and pervasive</a:t>
            </a:r>
          </a:p>
          <a:p>
            <a:pPr lvl="2" eaLnBrk="1" hangingPunct="1">
              <a:lnSpc>
                <a:spcPct val="80000"/>
              </a:lnSpc>
            </a:pPr>
            <a:r>
              <a:rPr lang="en-US" sz="2000" dirty="0" smtClean="0">
                <a:solidFill>
                  <a:schemeClr val="tx1"/>
                </a:solidFill>
              </a:rPr>
              <a:t>Notice—when, how, from whom the recipient received notice of alleged harassment</a:t>
            </a:r>
          </a:p>
          <a:p>
            <a:pPr lvl="2" eaLnBrk="1" hangingPunct="1">
              <a:lnSpc>
                <a:spcPct val="80000"/>
              </a:lnSpc>
            </a:pPr>
            <a:r>
              <a:rPr lang="en-US" sz="2000" dirty="0" smtClean="0">
                <a:solidFill>
                  <a:schemeClr val="tx1"/>
                </a:solidFill>
              </a:rPr>
              <a:t>Recipient’s response</a:t>
            </a:r>
          </a:p>
          <a:p>
            <a:pPr eaLnBrk="1" hangingPunct="1">
              <a:lnSpc>
                <a:spcPct val="80000"/>
              </a:lnSpc>
            </a:pPr>
            <a:endParaRPr lang="en-US" sz="2000" dirty="0" smtClean="0"/>
          </a:p>
        </p:txBody>
      </p:sp>
    </p:spTree>
    <p:extLst>
      <p:ext uri="{BB962C8B-B14F-4D97-AF65-F5344CB8AC3E}">
        <p14:creationId xmlns:p14="http://schemas.microsoft.com/office/powerpoint/2010/main" val="274426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4287C1-DF38-4448-84E4-64A89C094DE4}" type="slidenum">
              <a:rPr lang="en-US" smtClean="0">
                <a:solidFill>
                  <a:srgbClr val="00113E"/>
                </a:solidFill>
              </a:rPr>
              <a:pPr eaLnBrk="1" hangingPunct="1"/>
              <a:t>38</a:t>
            </a:fld>
            <a:endParaRPr lang="en-US" smtClean="0">
              <a:solidFill>
                <a:srgbClr val="00113E"/>
              </a:solidFill>
            </a:endParaRPr>
          </a:p>
        </p:txBody>
      </p:sp>
      <p:sp>
        <p:nvSpPr>
          <p:cNvPr id="16387" name="Rectangle 2"/>
          <p:cNvSpPr>
            <a:spLocks noGrp="1" noChangeArrowheads="1"/>
          </p:cNvSpPr>
          <p:nvPr>
            <p:ph type="title"/>
          </p:nvPr>
        </p:nvSpPr>
        <p:spPr>
          <a:xfrm>
            <a:off x="457200" y="762000"/>
            <a:ext cx="8229600" cy="1143000"/>
          </a:xfrm>
        </p:spPr>
        <p:txBody>
          <a:bodyPr>
            <a:normAutofit fontScale="90000"/>
          </a:bodyPr>
          <a:lstStyle/>
          <a:p>
            <a:pPr algn="ctr" eaLnBrk="1" hangingPunct="1"/>
            <a:r>
              <a:rPr lang="en-US" sz="3600" dirty="0" smtClean="0"/>
              <a:t>District Liability for Peer-on-Peer Harassment</a:t>
            </a:r>
          </a:p>
        </p:txBody>
      </p:sp>
      <p:sp>
        <p:nvSpPr>
          <p:cNvPr id="16388" name="Rectangle 3"/>
          <p:cNvSpPr>
            <a:spLocks noGrp="1" noChangeArrowheads="1"/>
          </p:cNvSpPr>
          <p:nvPr>
            <p:ph type="body" idx="1"/>
          </p:nvPr>
        </p:nvSpPr>
        <p:spPr>
          <a:xfrm>
            <a:off x="381000" y="1905000"/>
            <a:ext cx="8229600" cy="3886200"/>
          </a:xfrm>
        </p:spPr>
        <p:txBody>
          <a:bodyPr/>
          <a:lstStyle/>
          <a:p>
            <a:pPr eaLnBrk="1" hangingPunct="1"/>
            <a:r>
              <a:rPr lang="en-US" sz="2400" dirty="0" smtClean="0">
                <a:solidFill>
                  <a:schemeClr val="tx1"/>
                </a:solidFill>
              </a:rPr>
              <a:t>Schools may be found liable for failing to act when faced with peer-on-peer harassment</a:t>
            </a:r>
          </a:p>
          <a:p>
            <a:pPr eaLnBrk="1" hangingPunct="1"/>
            <a:r>
              <a:rPr lang="en-US" sz="2400" dirty="0" smtClean="0">
                <a:solidFill>
                  <a:schemeClr val="tx1"/>
                </a:solidFill>
              </a:rPr>
              <a:t>School officials must appropriately respond to severe and pervasive conduct rather than mere student banter</a:t>
            </a:r>
          </a:p>
          <a:p>
            <a:pPr eaLnBrk="1" hangingPunct="1"/>
            <a:r>
              <a:rPr lang="en-US" sz="2400" dirty="0" smtClean="0">
                <a:solidFill>
                  <a:schemeClr val="tx1"/>
                </a:solidFill>
              </a:rPr>
              <a:t>School officials should be particularly aware when the harassment causes an effect on a student’s ability to receive an educational benefit</a:t>
            </a:r>
          </a:p>
        </p:txBody>
      </p:sp>
    </p:spTree>
    <p:extLst>
      <p:ext uri="{BB962C8B-B14F-4D97-AF65-F5344CB8AC3E}">
        <p14:creationId xmlns:p14="http://schemas.microsoft.com/office/powerpoint/2010/main" val="212091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0887E8-EC86-451E-BB66-B997C54815A2}" type="slidenum">
              <a:rPr lang="en-US" smtClean="0">
                <a:solidFill>
                  <a:srgbClr val="00113E"/>
                </a:solidFill>
              </a:rPr>
              <a:pPr eaLnBrk="1" hangingPunct="1"/>
              <a:t>39</a:t>
            </a:fld>
            <a:endParaRPr lang="en-US" smtClean="0">
              <a:solidFill>
                <a:srgbClr val="00113E"/>
              </a:solidFill>
            </a:endParaRPr>
          </a:p>
        </p:txBody>
      </p:sp>
      <p:sp>
        <p:nvSpPr>
          <p:cNvPr id="17411" name="Rectangle 2"/>
          <p:cNvSpPr>
            <a:spLocks noGrp="1" noChangeArrowheads="1"/>
          </p:cNvSpPr>
          <p:nvPr>
            <p:ph type="title"/>
          </p:nvPr>
        </p:nvSpPr>
        <p:spPr>
          <a:xfrm>
            <a:off x="457200" y="762000"/>
            <a:ext cx="8229600" cy="1371600"/>
          </a:xfrm>
        </p:spPr>
        <p:txBody>
          <a:bodyPr/>
          <a:lstStyle/>
          <a:p>
            <a:pPr algn="ctr" eaLnBrk="1" hangingPunct="1"/>
            <a:r>
              <a:rPr lang="en-US" sz="3200" dirty="0" smtClean="0"/>
              <a:t>District Liability for Peer-on-Peer Harassment</a:t>
            </a:r>
          </a:p>
        </p:txBody>
      </p:sp>
      <p:sp>
        <p:nvSpPr>
          <p:cNvPr id="17412" name="Rectangle 3"/>
          <p:cNvSpPr>
            <a:spLocks noGrp="1" noChangeArrowheads="1"/>
          </p:cNvSpPr>
          <p:nvPr>
            <p:ph type="body" idx="1"/>
          </p:nvPr>
        </p:nvSpPr>
        <p:spPr>
          <a:xfrm>
            <a:off x="609600" y="2057400"/>
            <a:ext cx="8229600" cy="3660775"/>
          </a:xfrm>
        </p:spPr>
        <p:txBody>
          <a:bodyPr/>
          <a:lstStyle/>
          <a:p>
            <a:pPr eaLnBrk="1" hangingPunct="1">
              <a:lnSpc>
                <a:spcPct val="80000"/>
              </a:lnSpc>
              <a:spcAft>
                <a:spcPct val="15000"/>
              </a:spcAft>
            </a:pPr>
            <a:r>
              <a:rPr lang="en-US" dirty="0" smtClean="0"/>
              <a:t>Courts will likely apply the </a:t>
            </a:r>
            <a:r>
              <a:rPr lang="en-US" u="sng" dirty="0" smtClean="0"/>
              <a:t>Davis</a:t>
            </a:r>
            <a:r>
              <a:rPr lang="en-US" dirty="0" smtClean="0"/>
              <a:t> standard (monetary damages at issue)</a:t>
            </a:r>
          </a:p>
          <a:p>
            <a:pPr eaLnBrk="1" hangingPunct="1">
              <a:lnSpc>
                <a:spcPct val="80000"/>
              </a:lnSpc>
              <a:spcAft>
                <a:spcPct val="15000"/>
              </a:spcAft>
            </a:pPr>
            <a:r>
              <a:rPr lang="en-US" dirty="0" smtClean="0"/>
              <a:t>Will turn on whether the district, aware of the harassment, acted in a manner “not clearly unreasonable” or was “deliberately indifferent”</a:t>
            </a:r>
          </a:p>
          <a:p>
            <a:pPr lvl="1" eaLnBrk="1" hangingPunct="1">
              <a:lnSpc>
                <a:spcPct val="80000"/>
              </a:lnSpc>
              <a:spcAft>
                <a:spcPct val="15000"/>
              </a:spcAft>
            </a:pPr>
            <a:r>
              <a:rPr lang="en-US" dirty="0" smtClean="0"/>
              <a:t>Districts increase likelihood of success by showing that reasonable action was taken</a:t>
            </a:r>
          </a:p>
          <a:p>
            <a:pPr lvl="1" eaLnBrk="1" hangingPunct="1">
              <a:lnSpc>
                <a:spcPct val="80000"/>
              </a:lnSpc>
              <a:spcAft>
                <a:spcPct val="15000"/>
              </a:spcAft>
              <a:buFont typeface="Arial" charset="0"/>
              <a:buNone/>
            </a:pPr>
            <a:endParaRPr lang="en-US" dirty="0" smtClean="0"/>
          </a:p>
        </p:txBody>
      </p:sp>
    </p:spTree>
    <p:extLst>
      <p:ext uri="{BB962C8B-B14F-4D97-AF65-F5344CB8AC3E}">
        <p14:creationId xmlns:p14="http://schemas.microsoft.com/office/powerpoint/2010/main" val="403288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 </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Gender identity</a:t>
            </a:r>
            <a:r>
              <a:rPr lang="en-US" dirty="0" smtClean="0"/>
              <a:t>: “one’s sense of oneself as male, female, or transgender”</a:t>
            </a:r>
          </a:p>
          <a:p>
            <a:pPr lvl="1"/>
            <a:r>
              <a:rPr lang="en-US" dirty="0" smtClean="0"/>
              <a:t>When one’s gender identity and biological sex are not congruent, the individual may identify as transgender.</a:t>
            </a:r>
          </a:p>
          <a:p>
            <a:pPr lvl="1"/>
            <a:r>
              <a:rPr lang="en-US" i="1" dirty="0" smtClean="0"/>
              <a:t>inner sense </a:t>
            </a:r>
            <a:r>
              <a:rPr lang="en-US" dirty="0" smtClean="0"/>
              <a:t>of gender </a:t>
            </a:r>
          </a:p>
          <a:p>
            <a:pPr lvl="1"/>
            <a:r>
              <a:rPr lang="en-US" dirty="0" smtClean="0"/>
              <a:t>Children generally begin expressing gender identity between ages of two and four</a:t>
            </a:r>
          </a:p>
          <a:p>
            <a:r>
              <a:rPr lang="en-US" b="1" dirty="0" smtClean="0"/>
              <a:t>Gender expression: </a:t>
            </a:r>
            <a:r>
              <a:rPr lang="en-US" dirty="0" smtClean="0"/>
              <a:t>the “…way  in which a person acts to communicate gender within a given culture, for example, in terms of clothing, communication patterns, and interests.”  </a:t>
            </a:r>
          </a:p>
          <a:p>
            <a:pPr lvl="1"/>
            <a:r>
              <a:rPr lang="en-US" dirty="0" smtClean="0"/>
              <a:t>May or may not be consistent with socially prescribed gender roles.</a:t>
            </a:r>
          </a:p>
        </p:txBody>
      </p:sp>
    </p:spTree>
    <p:extLst>
      <p:ext uri="{BB962C8B-B14F-4D97-AF65-F5344CB8AC3E}">
        <p14:creationId xmlns:p14="http://schemas.microsoft.com/office/powerpoint/2010/main" val="357795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895600"/>
            <a:ext cx="7772400" cy="1362075"/>
          </a:xfrm>
        </p:spPr>
        <p:txBody>
          <a:bodyPr/>
          <a:lstStyle/>
          <a:p>
            <a:pPr algn="ctr"/>
            <a:r>
              <a:rPr lang="en-US" dirty="0" smtClean="0"/>
              <a:t>CASE STUDIES</a:t>
            </a:r>
            <a:endParaRPr lang="en-US" dirty="0"/>
          </a:p>
        </p:txBody>
      </p:sp>
    </p:spTree>
    <p:custDataLst>
      <p:tags r:id="rId1"/>
    </p:custDataLst>
    <p:extLst>
      <p:ext uri="{BB962C8B-B14F-4D97-AF65-F5344CB8AC3E}">
        <p14:creationId xmlns:p14="http://schemas.microsoft.com/office/powerpoint/2010/main" val="3198254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lstStyle/>
          <a:p>
            <a:r>
              <a:rPr lang="en-US" dirty="0" smtClean="0"/>
              <a:t>Consider…</a:t>
            </a:r>
            <a:endParaRPr lang="en-US" dirty="0"/>
          </a:p>
        </p:txBody>
      </p:sp>
      <p:sp>
        <p:nvSpPr>
          <p:cNvPr id="3" name="Content Placeholder 2"/>
          <p:cNvSpPr>
            <a:spLocks noGrp="1"/>
          </p:cNvSpPr>
          <p:nvPr>
            <p:ph idx="1"/>
          </p:nvPr>
        </p:nvSpPr>
        <p:spPr>
          <a:xfrm>
            <a:off x="457200" y="1828800"/>
            <a:ext cx="8229600" cy="3687763"/>
          </a:xfrm>
        </p:spPr>
        <p:txBody>
          <a:bodyPr>
            <a:normAutofit fontScale="92500" lnSpcReduction="10000"/>
          </a:bodyPr>
          <a:lstStyle/>
          <a:p>
            <a:r>
              <a:rPr lang="en-US" sz="2700" dirty="0" smtClean="0"/>
              <a:t>A school district required a 7</a:t>
            </a:r>
            <a:r>
              <a:rPr lang="en-US" sz="2700" baseline="30000" dirty="0" smtClean="0"/>
              <a:t>th</a:t>
            </a:r>
            <a:r>
              <a:rPr lang="en-US" sz="2700" dirty="0" smtClean="0"/>
              <a:t> grade student who presented as male and completed a court-ordered name change to use the nurse’s office for restroom and to change in and out of his gym clothes.  Also, on an overnight field trip, the school assigned the student to the female cabin initially, but after protests from the student’s family assigned him to one by himself (and his father as a chaperone).</a:t>
            </a:r>
          </a:p>
          <a:p>
            <a:r>
              <a:rPr lang="en-US" sz="2400" b="1" i="1" dirty="0"/>
              <a:t>Does this constitute gender identity and expression discrimination?</a:t>
            </a:r>
            <a:endParaRPr lang="en-US" sz="2700" b="1" i="1" dirty="0" smtClean="0"/>
          </a:p>
        </p:txBody>
      </p:sp>
    </p:spTree>
    <p:custDataLst>
      <p:tags r:id="rId1"/>
    </p:custDataLst>
    <p:extLst>
      <p:ext uri="{BB962C8B-B14F-4D97-AF65-F5344CB8AC3E}">
        <p14:creationId xmlns:p14="http://schemas.microsoft.com/office/powerpoint/2010/main" val="89357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610600" cy="1143000"/>
          </a:xfrm>
        </p:spPr>
        <p:txBody>
          <a:bodyPr/>
          <a:lstStyle/>
          <a:p>
            <a:r>
              <a:rPr lang="en-US" sz="2600" b="1" dirty="0" smtClean="0">
                <a:effectLst/>
              </a:rPr>
              <a:t>Student v. Arcadia Unified School District, DoJ Case No. DJ 169-12C-70, OCR Case No. 09-12-1020 (2013)</a:t>
            </a:r>
            <a:endParaRPr lang="en-US" sz="2600" dirty="0"/>
          </a:p>
        </p:txBody>
      </p:sp>
      <p:sp>
        <p:nvSpPr>
          <p:cNvPr id="3" name="Content Placeholder 2"/>
          <p:cNvSpPr>
            <a:spLocks noGrp="1"/>
          </p:cNvSpPr>
          <p:nvPr>
            <p:ph idx="1"/>
          </p:nvPr>
        </p:nvSpPr>
        <p:spPr>
          <a:xfrm>
            <a:off x="457200" y="2209800"/>
            <a:ext cx="8229600" cy="3687763"/>
          </a:xfrm>
        </p:spPr>
        <p:txBody>
          <a:bodyPr>
            <a:normAutofit fontScale="92500"/>
          </a:bodyPr>
          <a:lstStyle/>
          <a:p>
            <a:r>
              <a:rPr lang="en-US" b="1" u="sng" dirty="0" smtClean="0"/>
              <a:t>Yes</a:t>
            </a:r>
            <a:r>
              <a:rPr lang="en-US" dirty="0" smtClean="0"/>
              <a:t>. OCR and the DoJ thought so…</a:t>
            </a:r>
          </a:p>
          <a:p>
            <a:pPr lvl="1"/>
            <a:r>
              <a:rPr lang="en-US" dirty="0" smtClean="0"/>
              <a:t>Violation of Title IX</a:t>
            </a:r>
          </a:p>
          <a:p>
            <a:pPr lvl="1"/>
            <a:r>
              <a:rPr lang="en-US" dirty="0" smtClean="0"/>
              <a:t>Resolution agreement negotiated </a:t>
            </a:r>
          </a:p>
          <a:p>
            <a:pPr lvl="2"/>
            <a:r>
              <a:rPr lang="en-US" sz="2200" dirty="0" smtClean="0"/>
              <a:t>School district must treat student as “male” and stop singling him out from other males</a:t>
            </a:r>
          </a:p>
          <a:p>
            <a:pPr lvl="2"/>
            <a:r>
              <a:rPr lang="en-US" sz="2200" dirty="0" smtClean="0"/>
              <a:t>District must revise policies to state transgender and gender non-conforming students are entitled to equal access and conduct district-wide training with personnel and students</a:t>
            </a:r>
          </a:p>
          <a:p>
            <a:pPr lvl="1"/>
            <a:endParaRPr lang="en-US" dirty="0"/>
          </a:p>
        </p:txBody>
      </p:sp>
    </p:spTree>
    <p:custDataLst>
      <p:tags r:id="rId1"/>
    </p:custDataLst>
    <p:extLst>
      <p:ext uri="{BB962C8B-B14F-4D97-AF65-F5344CB8AC3E}">
        <p14:creationId xmlns:p14="http://schemas.microsoft.com/office/powerpoint/2010/main" val="1632427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fontScale="90000"/>
          </a:bodyPr>
          <a:lstStyle/>
          <a:p>
            <a:r>
              <a:rPr lang="en-US" dirty="0" smtClean="0"/>
              <a:t>Creating a non-discriminatory learning environment</a:t>
            </a:r>
            <a:endParaRPr lang="en-US" dirty="0"/>
          </a:p>
        </p:txBody>
      </p:sp>
      <p:sp>
        <p:nvSpPr>
          <p:cNvPr id="3" name="Content Placeholder 2"/>
          <p:cNvSpPr>
            <a:spLocks noGrp="1"/>
          </p:cNvSpPr>
          <p:nvPr>
            <p:ph idx="1"/>
          </p:nvPr>
        </p:nvSpPr>
        <p:spPr/>
        <p:txBody>
          <a:bodyPr/>
          <a:lstStyle/>
          <a:p>
            <a:r>
              <a:rPr lang="en-US" dirty="0" smtClean="0"/>
              <a:t>Connecticut Safe School Coalition drafted guidelines for Connecticut schools to comply with the gender identity and expression non-discrimination laws</a:t>
            </a:r>
          </a:p>
          <a:p>
            <a:pPr lvl="1"/>
            <a:r>
              <a:rPr lang="en-US" dirty="0" smtClean="0"/>
              <a:t>Adopted by CHRO</a:t>
            </a:r>
          </a:p>
          <a:p>
            <a:pPr lvl="1"/>
            <a:r>
              <a:rPr lang="en-US" dirty="0" smtClean="0"/>
              <a:t>Makes clear that law is applicable to not only students, but to parents/guardians and school employees </a:t>
            </a:r>
          </a:p>
          <a:p>
            <a:endParaRPr lang="en-US" dirty="0"/>
          </a:p>
        </p:txBody>
      </p:sp>
    </p:spTree>
    <p:custDataLst>
      <p:tags r:id="rId1"/>
    </p:custDataLst>
    <p:extLst>
      <p:ext uri="{BB962C8B-B14F-4D97-AF65-F5344CB8AC3E}">
        <p14:creationId xmlns:p14="http://schemas.microsoft.com/office/powerpoint/2010/main" val="1388789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84" y="914400"/>
            <a:ext cx="8763000" cy="1143000"/>
          </a:xfrm>
        </p:spPr>
        <p:txBody>
          <a:bodyPr/>
          <a:lstStyle/>
          <a:p>
            <a:r>
              <a:rPr lang="en-US" dirty="0" smtClean="0"/>
              <a:t>CHRO’s Guidance Recommendations</a:t>
            </a:r>
            <a:endParaRPr lang="en-US" dirty="0"/>
          </a:p>
        </p:txBody>
      </p:sp>
      <p:sp>
        <p:nvSpPr>
          <p:cNvPr id="3" name="Content Placeholder 2"/>
          <p:cNvSpPr>
            <a:spLocks noGrp="1"/>
          </p:cNvSpPr>
          <p:nvPr>
            <p:ph idx="1"/>
          </p:nvPr>
        </p:nvSpPr>
        <p:spPr>
          <a:xfrm>
            <a:off x="457200" y="1981200"/>
            <a:ext cx="8229600" cy="3687763"/>
          </a:xfrm>
        </p:spPr>
        <p:txBody>
          <a:bodyPr/>
          <a:lstStyle/>
          <a:p>
            <a:r>
              <a:rPr lang="en-US" dirty="0"/>
              <a:t>U</a:t>
            </a:r>
            <a:r>
              <a:rPr lang="en-US" dirty="0" smtClean="0"/>
              <a:t>se student’s chosen name and gender marker consistent with gender identity, as affirmed by parent/guardian, on all records</a:t>
            </a:r>
          </a:p>
          <a:p>
            <a:pPr lvl="1"/>
            <a:r>
              <a:rPr lang="en-US" dirty="0" smtClean="0"/>
              <a:t>Court-ordered name change </a:t>
            </a:r>
            <a:r>
              <a:rPr lang="en-US" u="sng" dirty="0" smtClean="0"/>
              <a:t>not</a:t>
            </a:r>
            <a:r>
              <a:rPr lang="en-US" dirty="0" smtClean="0"/>
              <a:t> required</a:t>
            </a:r>
          </a:p>
          <a:p>
            <a:pPr lvl="1"/>
            <a:r>
              <a:rPr lang="en-US" dirty="0" smtClean="0"/>
              <a:t>Parents may request retroactive amendment of all records under FERPA</a:t>
            </a:r>
          </a:p>
        </p:txBody>
      </p:sp>
    </p:spTree>
    <p:custDataLst>
      <p:tags r:id="rId1"/>
    </p:custDataLst>
    <p:extLst>
      <p:ext uri="{BB962C8B-B14F-4D97-AF65-F5344CB8AC3E}">
        <p14:creationId xmlns:p14="http://schemas.microsoft.com/office/powerpoint/2010/main" val="25914772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763000" cy="1143000"/>
          </a:xfrm>
        </p:spPr>
        <p:txBody>
          <a:bodyPr>
            <a:normAutofit fontScale="90000"/>
          </a:bodyPr>
          <a:lstStyle/>
          <a:p>
            <a:r>
              <a:rPr lang="en-US" dirty="0"/>
              <a:t>Student Records </a:t>
            </a:r>
            <a:r>
              <a:rPr lang="en-US" dirty="0" smtClean="0"/>
              <a:t>&amp; </a:t>
            </a:r>
            <a:r>
              <a:rPr lang="en-US" dirty="0"/>
              <a:t>Sharing Information</a:t>
            </a:r>
          </a:p>
        </p:txBody>
      </p:sp>
      <p:sp>
        <p:nvSpPr>
          <p:cNvPr id="3" name="Content Placeholder 2"/>
          <p:cNvSpPr>
            <a:spLocks noGrp="1"/>
          </p:cNvSpPr>
          <p:nvPr>
            <p:ph idx="1"/>
          </p:nvPr>
        </p:nvSpPr>
        <p:spPr/>
        <p:txBody>
          <a:bodyPr>
            <a:normAutofit lnSpcReduction="10000"/>
          </a:bodyPr>
          <a:lstStyle/>
          <a:p>
            <a:r>
              <a:rPr lang="en-US" dirty="0"/>
              <a:t>Personally identifiable student information such as birth sex, name change, medical records etc. are confidential under FERPA </a:t>
            </a:r>
          </a:p>
          <a:p>
            <a:r>
              <a:rPr lang="en-US" dirty="0" smtClean="0"/>
              <a:t>Disclosure </a:t>
            </a:r>
            <a:r>
              <a:rPr lang="en-US" dirty="0"/>
              <a:t>to other school officials on “need to know” </a:t>
            </a:r>
            <a:r>
              <a:rPr lang="en-US" dirty="0" smtClean="0"/>
              <a:t>basis</a:t>
            </a:r>
            <a:endParaRPr lang="en-US" dirty="0"/>
          </a:p>
          <a:p>
            <a:r>
              <a:rPr lang="en-US" dirty="0"/>
              <a:t>May wish to consider maintaining birth certificate, health records or similar “original</a:t>
            </a:r>
            <a:r>
              <a:rPr lang="en-US" dirty="0" smtClean="0"/>
              <a:t>”/prior </a:t>
            </a:r>
            <a:r>
              <a:rPr lang="en-US" dirty="0"/>
              <a:t>documents with birth sex/name apart from cumulative records</a:t>
            </a:r>
          </a:p>
          <a:p>
            <a:endParaRPr lang="en-US" dirty="0"/>
          </a:p>
        </p:txBody>
      </p:sp>
    </p:spTree>
    <p:extLst>
      <p:ext uri="{BB962C8B-B14F-4D97-AF65-F5344CB8AC3E}">
        <p14:creationId xmlns:p14="http://schemas.microsoft.com/office/powerpoint/2010/main" val="3144860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914400"/>
            <a:ext cx="8763000" cy="1143000"/>
          </a:xfrm>
        </p:spPr>
        <p:txBody>
          <a:bodyPr/>
          <a:lstStyle/>
          <a:p>
            <a:r>
              <a:rPr lang="en-US" dirty="0" smtClean="0"/>
              <a:t>CHRO’s Guidance Recommendations</a:t>
            </a:r>
            <a:endParaRPr lang="en-US" sz="2400" dirty="0"/>
          </a:p>
        </p:txBody>
      </p:sp>
      <p:sp>
        <p:nvSpPr>
          <p:cNvPr id="3" name="Content Placeholder 2"/>
          <p:cNvSpPr>
            <a:spLocks noGrp="1"/>
          </p:cNvSpPr>
          <p:nvPr>
            <p:ph idx="1"/>
          </p:nvPr>
        </p:nvSpPr>
        <p:spPr>
          <a:xfrm>
            <a:off x="533400" y="2133600"/>
            <a:ext cx="8229600" cy="3810000"/>
          </a:xfrm>
        </p:spPr>
        <p:txBody>
          <a:bodyPr/>
          <a:lstStyle/>
          <a:p>
            <a:r>
              <a:rPr lang="en-US" dirty="0" smtClean="0"/>
              <a:t>Use pronoun consistent with student’s gender identity</a:t>
            </a:r>
          </a:p>
          <a:p>
            <a:pPr lvl="1"/>
            <a:r>
              <a:rPr lang="en-US" dirty="0" smtClean="0"/>
              <a:t>Be </a:t>
            </a:r>
            <a:r>
              <a:rPr lang="en-US" dirty="0"/>
              <a:t>alert for continued intentional </a:t>
            </a:r>
            <a:r>
              <a:rPr lang="en-US" dirty="0" smtClean="0"/>
              <a:t>misuse</a:t>
            </a:r>
          </a:p>
          <a:p>
            <a:pPr lvl="1"/>
            <a:r>
              <a:rPr lang="en-US" dirty="0" smtClean="0"/>
              <a:t>May </a:t>
            </a:r>
            <a:r>
              <a:rPr lang="en-US" dirty="0"/>
              <a:t>want to ask student privately at start of year how student wants to be addressed</a:t>
            </a:r>
          </a:p>
          <a:p>
            <a:endParaRPr lang="en-US" dirty="0" smtClean="0"/>
          </a:p>
        </p:txBody>
      </p:sp>
    </p:spTree>
    <p:custDataLst>
      <p:tags r:id="rId1"/>
    </p:custDataLst>
    <p:extLst>
      <p:ext uri="{BB962C8B-B14F-4D97-AF65-F5344CB8AC3E}">
        <p14:creationId xmlns:p14="http://schemas.microsoft.com/office/powerpoint/2010/main" val="811681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2286000"/>
          </a:xfrm>
        </p:spPr>
        <p:txBody>
          <a:bodyPr/>
          <a:lstStyle/>
          <a:p>
            <a:r>
              <a:rPr lang="en-US" sz="2800" i="1" dirty="0">
                <a:latin typeface="Times New Roman" pitchFamily="18" charset="0"/>
                <a:cs typeface="Times New Roman" pitchFamily="18" charset="0"/>
              </a:rPr>
              <a:t>Q:  What if student does not present self as asserted gender in all situations (i.e. when visiting relatives)</a:t>
            </a:r>
            <a:br>
              <a:rPr lang="en-US" sz="2800" i="1" dirty="0">
                <a:latin typeface="Times New Roman" pitchFamily="18" charset="0"/>
                <a:cs typeface="Times New Roman" pitchFamily="18" charset="0"/>
              </a:rPr>
            </a:br>
            <a:endParaRPr lang="en-US" sz="2800" i="1" dirty="0">
              <a:latin typeface="Times New Roman" pitchFamily="18" charset="0"/>
              <a:cs typeface="Times New Roman" pitchFamily="18" charset="0"/>
            </a:endParaRPr>
          </a:p>
        </p:txBody>
      </p:sp>
      <p:sp>
        <p:nvSpPr>
          <p:cNvPr id="3" name="Content Placeholder 2"/>
          <p:cNvSpPr>
            <a:spLocks noGrp="1"/>
          </p:cNvSpPr>
          <p:nvPr>
            <p:ph idx="1"/>
          </p:nvPr>
        </p:nvSpPr>
        <p:spPr>
          <a:xfrm>
            <a:off x="762000" y="1600200"/>
            <a:ext cx="8229600" cy="4525963"/>
          </a:xfrm>
        </p:spPr>
        <p:txBody>
          <a:bodyPr/>
          <a:lstStyle/>
          <a:p>
            <a:endParaRPr lang="en-US" b="1" i="1" dirty="0"/>
          </a:p>
          <a:p>
            <a:r>
              <a:rPr lang="en-US" dirty="0"/>
              <a:t>School may question assertion if it has “credible basis for believing that the student’s gender identity is being asserted for some improper purpose.”  </a:t>
            </a:r>
          </a:p>
          <a:p>
            <a:pPr lvl="1"/>
            <a:r>
              <a:rPr lang="en-US" dirty="0"/>
              <a:t>MA Department of Education issued guidance in February 2013 which aligns with CT guidelines</a:t>
            </a:r>
          </a:p>
          <a:p>
            <a:pPr marL="457200" lvl="1" indent="0">
              <a:buNone/>
            </a:pPr>
            <a:endParaRPr lang="en-US" dirty="0"/>
          </a:p>
        </p:txBody>
      </p:sp>
    </p:spTree>
    <p:extLst>
      <p:ext uri="{BB962C8B-B14F-4D97-AF65-F5344CB8AC3E}">
        <p14:creationId xmlns:p14="http://schemas.microsoft.com/office/powerpoint/2010/main" val="2105199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610600" cy="1219200"/>
          </a:xfrm>
        </p:spPr>
        <p:txBody>
          <a:bodyPr/>
          <a:lstStyle/>
          <a:p>
            <a:r>
              <a:rPr lang="en-US" dirty="0"/>
              <a:t>What restroom should students use?</a:t>
            </a:r>
          </a:p>
        </p:txBody>
      </p:sp>
      <p:sp>
        <p:nvSpPr>
          <p:cNvPr id="3" name="Content Placeholder 2"/>
          <p:cNvSpPr>
            <a:spLocks noGrp="1"/>
          </p:cNvSpPr>
          <p:nvPr>
            <p:ph idx="1"/>
          </p:nvPr>
        </p:nvSpPr>
        <p:spPr>
          <a:xfrm>
            <a:off x="457200" y="2133600"/>
            <a:ext cx="8229600" cy="3687763"/>
          </a:xfrm>
        </p:spPr>
        <p:txBody>
          <a:bodyPr>
            <a:normAutofit fontScale="92500" lnSpcReduction="10000"/>
          </a:bodyPr>
          <a:lstStyle/>
          <a:p>
            <a:r>
              <a:rPr lang="en-US" sz="2400" dirty="0"/>
              <a:t>Students should have access to bathrooms and locker rooms consistent with his/her gender identity</a:t>
            </a:r>
          </a:p>
          <a:p>
            <a:pPr lvl="1"/>
            <a:r>
              <a:rPr lang="en-US" sz="2400" dirty="0"/>
              <a:t>Sensitivity of other students or their parents is </a:t>
            </a:r>
            <a:r>
              <a:rPr lang="en-US" sz="2400" b="1" dirty="0"/>
              <a:t>not </a:t>
            </a:r>
            <a:r>
              <a:rPr lang="en-US" sz="2400" dirty="0"/>
              <a:t>an overriding consideration </a:t>
            </a:r>
          </a:p>
          <a:p>
            <a:pPr lvl="1"/>
            <a:r>
              <a:rPr lang="en-US" sz="2400" dirty="0"/>
              <a:t>However, if a student or administrator feels there is a safety or privacy concern and it is in the best interest of the student, </a:t>
            </a:r>
            <a:r>
              <a:rPr lang="en-US" sz="2400" dirty="0" smtClean="0"/>
              <a:t>any </a:t>
            </a:r>
            <a:r>
              <a:rPr lang="en-US" sz="2400" dirty="0"/>
              <a:t>student—transgender or non-transgender—may be provided </a:t>
            </a:r>
            <a:r>
              <a:rPr lang="en-US" sz="2400" u="sng" dirty="0"/>
              <a:t>access</a:t>
            </a:r>
            <a:r>
              <a:rPr lang="en-US" sz="2400" dirty="0"/>
              <a:t> to a non-stigmatizing alternative such as a single-stall “unisex” bathroom or private area in the locker room</a:t>
            </a:r>
          </a:p>
          <a:p>
            <a:endParaRPr lang="en-US" sz="2400" dirty="0"/>
          </a:p>
        </p:txBody>
      </p:sp>
    </p:spTree>
    <p:extLst>
      <p:ext uri="{BB962C8B-B14F-4D97-AF65-F5344CB8AC3E}">
        <p14:creationId xmlns:p14="http://schemas.microsoft.com/office/powerpoint/2010/main" val="4240571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610600" cy="1066800"/>
          </a:xfrm>
        </p:spPr>
        <p:txBody>
          <a:bodyPr/>
          <a:lstStyle/>
          <a:p>
            <a:r>
              <a:rPr lang="en-US" dirty="0" smtClean="0"/>
              <a:t>Same advice for locker rooms</a:t>
            </a:r>
            <a:endParaRPr lang="en-US" dirty="0"/>
          </a:p>
        </p:txBody>
      </p:sp>
      <p:sp>
        <p:nvSpPr>
          <p:cNvPr id="3" name="Content Placeholder 2"/>
          <p:cNvSpPr>
            <a:spLocks noGrp="1"/>
          </p:cNvSpPr>
          <p:nvPr>
            <p:ph idx="1"/>
          </p:nvPr>
        </p:nvSpPr>
        <p:spPr>
          <a:xfrm>
            <a:off x="457200" y="1828800"/>
            <a:ext cx="8229600" cy="3687763"/>
          </a:xfrm>
        </p:spPr>
        <p:txBody>
          <a:bodyPr>
            <a:normAutofit fontScale="85000" lnSpcReduction="20000"/>
          </a:bodyPr>
          <a:lstStyle/>
          <a:p>
            <a:r>
              <a:rPr lang="en-US" sz="2400" dirty="0"/>
              <a:t>Students should have access to locker room that corresponds to asserted gender </a:t>
            </a:r>
            <a:r>
              <a:rPr lang="en-US" sz="2400" dirty="0" smtClean="0"/>
              <a:t>identity</a:t>
            </a:r>
            <a:endParaRPr lang="en-US" sz="2400" dirty="0"/>
          </a:p>
          <a:p>
            <a:r>
              <a:rPr lang="en-US" sz="2400" dirty="0"/>
              <a:t>If a </a:t>
            </a:r>
            <a:r>
              <a:rPr lang="en-US" sz="2400" dirty="0" smtClean="0"/>
              <a:t>transgender </a:t>
            </a:r>
            <a:r>
              <a:rPr lang="en-US" sz="2400" dirty="0"/>
              <a:t>student is </a:t>
            </a:r>
            <a:r>
              <a:rPr lang="en-US" sz="2400" u="sng" dirty="0"/>
              <a:t>uncomfortable</a:t>
            </a:r>
            <a:r>
              <a:rPr lang="en-US" sz="2400" dirty="0"/>
              <a:t> using the facility consistent with gender identity, school should </a:t>
            </a:r>
            <a:r>
              <a:rPr lang="en-US" sz="2400" dirty="0" smtClean="0"/>
              <a:t>provide </a:t>
            </a:r>
            <a:r>
              <a:rPr lang="en-US" sz="2400" u="sng" dirty="0" smtClean="0"/>
              <a:t>access</a:t>
            </a:r>
            <a:r>
              <a:rPr lang="en-US" sz="2400" dirty="0" smtClean="0"/>
              <a:t> to </a:t>
            </a:r>
            <a:r>
              <a:rPr lang="en-US" sz="2400" dirty="0"/>
              <a:t>safe and “non-stigmatizing” alternative</a:t>
            </a:r>
            <a:r>
              <a:rPr lang="en-US" sz="2400" dirty="0" smtClean="0"/>
              <a:t>:</a:t>
            </a:r>
            <a:endParaRPr lang="en-US" sz="2400" dirty="0"/>
          </a:p>
          <a:p>
            <a:pPr lvl="1"/>
            <a:r>
              <a:rPr lang="en-US" sz="2400" dirty="0"/>
              <a:t>Private area within locker </a:t>
            </a:r>
            <a:r>
              <a:rPr lang="en-US" sz="2400" dirty="0" smtClean="0"/>
              <a:t>room (e.g., curtains)</a:t>
            </a:r>
            <a:endParaRPr lang="en-US" sz="2400" dirty="0"/>
          </a:p>
          <a:p>
            <a:pPr lvl="1"/>
            <a:r>
              <a:rPr lang="en-US" sz="2400" dirty="0"/>
              <a:t>Bathroom stall with door</a:t>
            </a:r>
          </a:p>
          <a:p>
            <a:pPr lvl="1"/>
            <a:r>
              <a:rPr lang="en-US" sz="2400" dirty="0"/>
              <a:t>Separate changing schedule</a:t>
            </a:r>
          </a:p>
          <a:p>
            <a:pPr lvl="1"/>
            <a:r>
              <a:rPr lang="en-US" sz="2400" dirty="0"/>
              <a:t>Nearby restroom or nurse’s </a:t>
            </a:r>
            <a:r>
              <a:rPr lang="en-US" sz="2400" dirty="0" smtClean="0"/>
              <a:t>office</a:t>
            </a:r>
          </a:p>
          <a:p>
            <a:pPr lvl="1"/>
            <a:r>
              <a:rPr lang="en-US" sz="2400" b="1" i="1" dirty="0"/>
              <a:t>	Q:  Any alternatives for </a:t>
            </a:r>
            <a:r>
              <a:rPr lang="en-US" sz="2400" b="1" i="1" dirty="0" smtClean="0"/>
              <a:t>non-transgender students</a:t>
            </a:r>
            <a:r>
              <a:rPr lang="en-US" sz="2400" b="1" i="1" dirty="0"/>
              <a:t>?</a:t>
            </a:r>
          </a:p>
          <a:p>
            <a:pPr lvl="1"/>
            <a:endParaRPr lang="en-US" sz="2400" dirty="0"/>
          </a:p>
          <a:p>
            <a:endParaRPr lang="en-US" sz="2400" dirty="0"/>
          </a:p>
        </p:txBody>
      </p:sp>
    </p:spTree>
    <p:extLst>
      <p:ext uri="{BB962C8B-B14F-4D97-AF65-F5344CB8AC3E}">
        <p14:creationId xmlns:p14="http://schemas.microsoft.com/office/powerpoint/2010/main" val="303492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 </a:t>
            </a:r>
            <a:endParaRPr lang="en-US" dirty="0"/>
          </a:p>
        </p:txBody>
      </p:sp>
      <p:sp>
        <p:nvSpPr>
          <p:cNvPr id="3" name="Content Placeholder 2"/>
          <p:cNvSpPr>
            <a:spLocks noGrp="1"/>
          </p:cNvSpPr>
          <p:nvPr>
            <p:ph idx="1"/>
          </p:nvPr>
        </p:nvSpPr>
        <p:spPr/>
        <p:txBody>
          <a:bodyPr>
            <a:normAutofit/>
          </a:bodyPr>
          <a:lstStyle/>
          <a:p>
            <a:r>
              <a:rPr lang="en-US" b="1" dirty="0" smtClean="0"/>
              <a:t>Sexual Orientation:  </a:t>
            </a:r>
            <a:r>
              <a:rPr lang="en-US" dirty="0" smtClean="0"/>
              <a:t>May describe a person’s romantic or sexual attraction to people of specific gender(s)</a:t>
            </a:r>
          </a:p>
          <a:p>
            <a:pPr lvl="1"/>
            <a:r>
              <a:rPr lang="en-US" dirty="0" smtClean="0"/>
              <a:t>Everyone has both a gender identity and a sexual orientation</a:t>
            </a:r>
          </a:p>
          <a:p>
            <a:pPr lvl="1"/>
            <a:r>
              <a:rPr lang="en-US" dirty="0" smtClean="0"/>
              <a:t>Sexual orientation and gender identity are separate, distinct parts of overall identities</a:t>
            </a:r>
          </a:p>
          <a:p>
            <a:endParaRPr lang="en-US" i="1" dirty="0"/>
          </a:p>
        </p:txBody>
      </p:sp>
    </p:spTree>
    <p:extLst>
      <p:ext uri="{BB962C8B-B14F-4D97-AF65-F5344CB8AC3E}">
        <p14:creationId xmlns:p14="http://schemas.microsoft.com/office/powerpoint/2010/main" val="3271821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OCR case:</a:t>
            </a:r>
            <a:endParaRPr lang="en-US" dirty="0"/>
          </a:p>
        </p:txBody>
      </p:sp>
      <p:sp>
        <p:nvSpPr>
          <p:cNvPr id="3" name="Content Placeholder 2"/>
          <p:cNvSpPr>
            <a:spLocks noGrp="1"/>
          </p:cNvSpPr>
          <p:nvPr>
            <p:ph idx="1"/>
          </p:nvPr>
        </p:nvSpPr>
        <p:spPr/>
        <p:txBody>
          <a:bodyPr/>
          <a:lstStyle/>
          <a:p>
            <a:r>
              <a:rPr lang="en-US" sz="2400" dirty="0" smtClean="0"/>
              <a:t>District and family communicated </a:t>
            </a:r>
            <a:r>
              <a:rPr lang="en-US" sz="2400" dirty="0"/>
              <a:t>extensively about issues </a:t>
            </a:r>
            <a:r>
              <a:rPr lang="en-US" sz="2400" dirty="0" smtClean="0"/>
              <a:t>such as student’s name change</a:t>
            </a:r>
            <a:r>
              <a:rPr lang="en-US" sz="2400" dirty="0"/>
              <a:t>, registration as a female, access to girls’ restrooms and locker rooms, and eligibility for girls’ athletics. </a:t>
            </a:r>
            <a:endParaRPr lang="en-US" sz="2400" dirty="0" smtClean="0"/>
          </a:p>
          <a:p>
            <a:r>
              <a:rPr lang="en-US" sz="2400" dirty="0" smtClean="0"/>
              <a:t>District honored student’s request in all aspects except her request to be </a:t>
            </a:r>
            <a:r>
              <a:rPr lang="en-US" sz="2400" dirty="0"/>
              <a:t>provided access to the girls’ locker rooms at </a:t>
            </a:r>
            <a:r>
              <a:rPr lang="en-US" sz="2400" dirty="0" smtClean="0"/>
              <a:t>the high school.</a:t>
            </a:r>
          </a:p>
          <a:p>
            <a:pPr marL="0" indent="0">
              <a:buNone/>
            </a:pPr>
            <a:r>
              <a:rPr lang="en-US" sz="2400" b="1" i="1" dirty="0"/>
              <a:t>	</a:t>
            </a:r>
            <a:r>
              <a:rPr lang="en-US" sz="2400" b="1" i="1" dirty="0" smtClean="0"/>
              <a:t>Q:</a:t>
            </a:r>
            <a:r>
              <a:rPr lang="en-US" sz="2400" b="1" i="1" dirty="0"/>
              <a:t>	</a:t>
            </a:r>
            <a:r>
              <a:rPr lang="en-US" sz="2400" b="1" i="1" dirty="0" smtClean="0"/>
              <a:t>Is this discrimination?</a:t>
            </a:r>
          </a:p>
          <a:p>
            <a:pPr marL="0" indent="0">
              <a:buNone/>
            </a:pPr>
            <a:endParaRPr lang="en-US" sz="2400" b="1" dirty="0"/>
          </a:p>
          <a:p>
            <a:pPr marL="0" indent="0">
              <a:buNone/>
            </a:pPr>
            <a:endParaRPr lang="en-US" sz="2400" b="1" dirty="0" smtClean="0"/>
          </a:p>
        </p:txBody>
      </p:sp>
    </p:spTree>
    <p:extLst>
      <p:ext uri="{BB962C8B-B14F-4D97-AF65-F5344CB8AC3E}">
        <p14:creationId xmlns:p14="http://schemas.microsoft.com/office/powerpoint/2010/main" val="3910768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602" y="838200"/>
            <a:ext cx="8534400" cy="1371600"/>
          </a:xfrm>
        </p:spPr>
        <p:txBody>
          <a:bodyPr/>
          <a:lstStyle/>
          <a:p>
            <a:r>
              <a:rPr lang="en-US" sz="2800" u="sng" dirty="0" smtClean="0"/>
              <a:t>Yes</a:t>
            </a:r>
            <a:r>
              <a:rPr lang="en-US" sz="2800" dirty="0" smtClean="0"/>
              <a:t>. </a:t>
            </a:r>
            <a:r>
              <a:rPr lang="en-US" sz="2800" i="1" dirty="0" smtClean="0"/>
              <a:t>Student v. Township High School Sch. Dist. 211</a:t>
            </a:r>
            <a:r>
              <a:rPr lang="en-US" sz="2800" dirty="0" smtClean="0"/>
              <a:t>, OCR 05-14-1055</a:t>
            </a:r>
            <a:endParaRPr lang="en-US" sz="2800" dirty="0"/>
          </a:p>
        </p:txBody>
      </p:sp>
      <p:sp>
        <p:nvSpPr>
          <p:cNvPr id="3" name="Content Placeholder 2"/>
          <p:cNvSpPr>
            <a:spLocks noGrp="1"/>
          </p:cNvSpPr>
          <p:nvPr>
            <p:ph idx="1"/>
          </p:nvPr>
        </p:nvSpPr>
        <p:spPr>
          <a:xfrm>
            <a:off x="533400" y="2133600"/>
            <a:ext cx="8458200" cy="3687763"/>
          </a:xfrm>
        </p:spPr>
        <p:txBody>
          <a:bodyPr>
            <a:normAutofit/>
          </a:bodyPr>
          <a:lstStyle/>
          <a:p>
            <a:r>
              <a:rPr lang="en-US" sz="2400" dirty="0" smtClean="0"/>
              <a:t>District impermissibly relied on privacy concerns of all students</a:t>
            </a:r>
          </a:p>
          <a:p>
            <a:r>
              <a:rPr lang="en-US" sz="2400" dirty="0" smtClean="0"/>
              <a:t>District could have made privacy </a:t>
            </a:r>
            <a:r>
              <a:rPr lang="en-US" sz="2400" dirty="0"/>
              <a:t>curtains available for all students to use if other students are </a:t>
            </a:r>
            <a:r>
              <a:rPr lang="en-US" sz="2400" dirty="0" smtClean="0"/>
              <a:t>uncomfortable</a:t>
            </a:r>
          </a:p>
        </p:txBody>
      </p:sp>
    </p:spTree>
    <p:extLst>
      <p:ext uri="{BB962C8B-B14F-4D97-AF65-F5344CB8AC3E}">
        <p14:creationId xmlns:p14="http://schemas.microsoft.com/office/powerpoint/2010/main" val="2588997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155" y="1914861"/>
            <a:ext cx="8229600" cy="3687763"/>
          </a:xfrm>
        </p:spPr>
        <p:txBody>
          <a:bodyPr>
            <a:normAutofit fontScale="92500" lnSpcReduction="10000"/>
          </a:bodyPr>
          <a:lstStyle/>
          <a:p>
            <a:r>
              <a:rPr lang="en-US" sz="2600" dirty="0" smtClean="0"/>
              <a:t>Permit participation in sex-segregated activity based on asserted gender identity</a:t>
            </a:r>
          </a:p>
          <a:p>
            <a:pPr lvl="1"/>
            <a:r>
              <a:rPr lang="en-US" sz="2400" dirty="0" smtClean="0"/>
              <a:t>Try to eliminate gender-sorting</a:t>
            </a:r>
          </a:p>
          <a:p>
            <a:pPr lvl="1"/>
            <a:r>
              <a:rPr lang="en-US" sz="2400" dirty="0" smtClean="0"/>
              <a:t>Consider free-choice play areas</a:t>
            </a:r>
          </a:p>
          <a:p>
            <a:r>
              <a:rPr lang="en-US" sz="2600" dirty="0" smtClean="0"/>
              <a:t>Permit dress based on asserted gender identity</a:t>
            </a:r>
          </a:p>
          <a:p>
            <a:pPr lvl="1"/>
            <a:r>
              <a:rPr lang="en-US" sz="2400" dirty="0" smtClean="0"/>
              <a:t>Consider rewording dress code to make gender-neutral</a:t>
            </a:r>
          </a:p>
          <a:p>
            <a:r>
              <a:rPr lang="en-US" sz="2600" dirty="0" smtClean="0"/>
              <a:t>Avoid showing anxiety or discomfort with a student’s (or parent/guardian’s) gender fluidity</a:t>
            </a:r>
          </a:p>
          <a:p>
            <a:endParaRPr lang="en-US" dirty="0" smtClean="0"/>
          </a:p>
          <a:p>
            <a:endParaRPr lang="en-US" dirty="0"/>
          </a:p>
        </p:txBody>
      </p:sp>
      <p:sp>
        <p:nvSpPr>
          <p:cNvPr id="5" name="Title 1"/>
          <p:cNvSpPr txBox="1">
            <a:spLocks/>
          </p:cNvSpPr>
          <p:nvPr/>
        </p:nvSpPr>
        <p:spPr bwMode="auto">
          <a:xfrm>
            <a:off x="533400" y="7620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03366"/>
                </a:solidFill>
                <a:latin typeface="Century Gothic" pitchFamily="34" charset="0"/>
                <a:ea typeface="+mj-ea"/>
                <a:cs typeface="+mj-cs"/>
              </a:defRPr>
            </a:lvl1pPr>
            <a:lvl2pPr algn="l" rtl="0" eaLnBrk="1" fontAlgn="base" hangingPunct="1">
              <a:spcBef>
                <a:spcPct val="0"/>
              </a:spcBef>
              <a:spcAft>
                <a:spcPct val="0"/>
              </a:spcAft>
              <a:defRPr sz="3600" b="1">
                <a:solidFill>
                  <a:srgbClr val="003366"/>
                </a:solidFill>
                <a:latin typeface="Century Gothic" pitchFamily="34" charset="0"/>
              </a:defRPr>
            </a:lvl2pPr>
            <a:lvl3pPr algn="l" rtl="0" eaLnBrk="1" fontAlgn="base" hangingPunct="1">
              <a:spcBef>
                <a:spcPct val="0"/>
              </a:spcBef>
              <a:spcAft>
                <a:spcPct val="0"/>
              </a:spcAft>
              <a:defRPr sz="3600" b="1">
                <a:solidFill>
                  <a:srgbClr val="003366"/>
                </a:solidFill>
                <a:latin typeface="Century Gothic" pitchFamily="34" charset="0"/>
              </a:defRPr>
            </a:lvl3pPr>
            <a:lvl4pPr algn="l" rtl="0" eaLnBrk="1" fontAlgn="base" hangingPunct="1">
              <a:spcBef>
                <a:spcPct val="0"/>
              </a:spcBef>
              <a:spcAft>
                <a:spcPct val="0"/>
              </a:spcAft>
              <a:defRPr sz="3600" b="1">
                <a:solidFill>
                  <a:srgbClr val="003366"/>
                </a:solidFill>
                <a:latin typeface="Century Gothic" pitchFamily="34" charset="0"/>
              </a:defRPr>
            </a:lvl4pPr>
            <a:lvl5pPr algn="l" rtl="0" eaLnBrk="1" fontAlgn="base" hangingPunct="1">
              <a:spcBef>
                <a:spcPct val="0"/>
              </a:spcBef>
              <a:spcAft>
                <a:spcPct val="0"/>
              </a:spcAft>
              <a:defRPr sz="3600" b="1">
                <a:solidFill>
                  <a:srgbClr val="003366"/>
                </a:solidFill>
                <a:latin typeface="Century Gothic" pitchFamily="34" charset="0"/>
              </a:defRPr>
            </a:lvl5pPr>
            <a:lvl6pPr marL="457200" algn="l" rtl="0" eaLnBrk="1" fontAlgn="base" hangingPunct="1">
              <a:spcBef>
                <a:spcPct val="0"/>
              </a:spcBef>
              <a:spcAft>
                <a:spcPct val="0"/>
              </a:spcAft>
              <a:defRPr sz="3600" b="1">
                <a:solidFill>
                  <a:schemeClr val="tx2"/>
                </a:solidFill>
                <a:latin typeface="Arial" pitchFamily="34" charset="0"/>
              </a:defRPr>
            </a:lvl6pPr>
            <a:lvl7pPr marL="914400" algn="l" rtl="0" eaLnBrk="1" fontAlgn="base" hangingPunct="1">
              <a:spcBef>
                <a:spcPct val="0"/>
              </a:spcBef>
              <a:spcAft>
                <a:spcPct val="0"/>
              </a:spcAft>
              <a:defRPr sz="3600" b="1">
                <a:solidFill>
                  <a:schemeClr val="tx2"/>
                </a:solidFill>
                <a:latin typeface="Arial" pitchFamily="34" charset="0"/>
              </a:defRPr>
            </a:lvl7pPr>
            <a:lvl8pPr marL="1371600" algn="l" rtl="0" eaLnBrk="1" fontAlgn="base" hangingPunct="1">
              <a:spcBef>
                <a:spcPct val="0"/>
              </a:spcBef>
              <a:spcAft>
                <a:spcPct val="0"/>
              </a:spcAft>
              <a:defRPr sz="3600" b="1">
                <a:solidFill>
                  <a:schemeClr val="tx2"/>
                </a:solidFill>
                <a:latin typeface="Arial" pitchFamily="34" charset="0"/>
              </a:defRPr>
            </a:lvl8pPr>
            <a:lvl9pPr marL="1828800" algn="l" rtl="0" eaLnBrk="1" fontAlgn="base" hangingPunct="1">
              <a:spcBef>
                <a:spcPct val="0"/>
              </a:spcBef>
              <a:spcAft>
                <a:spcPct val="0"/>
              </a:spcAft>
              <a:defRPr sz="3600" b="1">
                <a:solidFill>
                  <a:schemeClr val="tx2"/>
                </a:solidFill>
                <a:latin typeface="Arial" pitchFamily="34" charset="0"/>
              </a:defRPr>
            </a:lvl9pPr>
          </a:lstStyle>
          <a:p>
            <a:r>
              <a:rPr lang="en-US" dirty="0" smtClean="0"/>
              <a:t>CHRO’s Guidance Recommendations</a:t>
            </a:r>
            <a:endParaRPr lang="en-US" sz="2400" dirty="0"/>
          </a:p>
        </p:txBody>
      </p:sp>
    </p:spTree>
    <p:custDataLst>
      <p:tags r:id="rId1"/>
    </p:custDataLst>
    <p:extLst>
      <p:ext uri="{BB962C8B-B14F-4D97-AF65-F5344CB8AC3E}">
        <p14:creationId xmlns:p14="http://schemas.microsoft.com/office/powerpoint/2010/main" val="34505695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r>
              <a:rPr lang="en-US" dirty="0" smtClean="0"/>
              <a:t>Athletics</a:t>
            </a:r>
            <a:endParaRPr lang="en-US" dirty="0"/>
          </a:p>
        </p:txBody>
      </p:sp>
      <p:sp>
        <p:nvSpPr>
          <p:cNvPr id="3" name="Content Placeholder 2"/>
          <p:cNvSpPr>
            <a:spLocks noGrp="1"/>
          </p:cNvSpPr>
          <p:nvPr>
            <p:ph idx="1"/>
          </p:nvPr>
        </p:nvSpPr>
        <p:spPr>
          <a:xfrm>
            <a:off x="457200" y="1905000"/>
            <a:ext cx="8229600" cy="3687763"/>
          </a:xfrm>
        </p:spPr>
        <p:txBody>
          <a:bodyPr>
            <a:normAutofit fontScale="92500" lnSpcReduction="20000"/>
          </a:bodyPr>
          <a:lstStyle/>
          <a:p>
            <a:r>
              <a:rPr lang="en-US" dirty="0"/>
              <a:t>CT Guidance specifically notes that physical education, like school athletic teams are “educational opportunities.”  </a:t>
            </a:r>
          </a:p>
          <a:p>
            <a:r>
              <a:rPr lang="en-US" dirty="0"/>
              <a:t>Further notes that even with competitive activities, there is “no empirical reason to believe </a:t>
            </a:r>
            <a:r>
              <a:rPr lang="en-US" dirty="0" smtClean="0"/>
              <a:t>transgender </a:t>
            </a:r>
            <a:r>
              <a:rPr lang="en-US" dirty="0"/>
              <a:t>students have any particular athletic advantage because of their ability to participate based on their gender identity rather than on their assigned birth sex.”</a:t>
            </a:r>
          </a:p>
          <a:p>
            <a:endParaRPr lang="en-US" dirty="0"/>
          </a:p>
          <a:p>
            <a:endParaRPr lang="en-US" dirty="0"/>
          </a:p>
        </p:txBody>
      </p:sp>
    </p:spTree>
    <p:extLst>
      <p:ext uri="{BB962C8B-B14F-4D97-AF65-F5344CB8AC3E}">
        <p14:creationId xmlns:p14="http://schemas.microsoft.com/office/powerpoint/2010/main" val="3076265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1143000"/>
          </a:xfrm>
        </p:spPr>
        <p:txBody>
          <a:bodyPr/>
          <a:lstStyle/>
          <a:p>
            <a:r>
              <a:rPr lang="en-US" dirty="0" smtClean="0"/>
              <a:t>Athletic Competitions</a:t>
            </a:r>
            <a:endParaRPr lang="en-US" dirty="0"/>
          </a:p>
        </p:txBody>
      </p:sp>
      <p:sp>
        <p:nvSpPr>
          <p:cNvPr id="3" name="Content Placeholder 2"/>
          <p:cNvSpPr>
            <a:spLocks noGrp="1"/>
          </p:cNvSpPr>
          <p:nvPr>
            <p:ph idx="1"/>
          </p:nvPr>
        </p:nvSpPr>
        <p:spPr>
          <a:xfrm>
            <a:off x="533400" y="1905000"/>
            <a:ext cx="8229600" cy="3687763"/>
          </a:xfrm>
        </p:spPr>
        <p:txBody>
          <a:bodyPr>
            <a:normAutofit lnSpcReduction="10000"/>
          </a:bodyPr>
          <a:lstStyle/>
          <a:p>
            <a:r>
              <a:rPr lang="en-US" sz="2400" dirty="0" smtClean="0"/>
              <a:t>Connecticut Interscholastic Athletic Conference (“CIAC”) advises students who wish to participate in gender specific sports based on their gender identity to address the issue with their local school district</a:t>
            </a:r>
          </a:p>
          <a:p>
            <a:r>
              <a:rPr lang="en-US" sz="2400" dirty="0" smtClean="0"/>
              <a:t>CIAC defers </a:t>
            </a:r>
            <a:r>
              <a:rPr lang="en-US" sz="2400" dirty="0"/>
              <a:t>to </a:t>
            </a:r>
            <a:r>
              <a:rPr lang="en-US" sz="2400" dirty="0" smtClean="0"/>
              <a:t>determination </a:t>
            </a:r>
            <a:r>
              <a:rPr lang="en-US" sz="2400" dirty="0"/>
              <a:t>of </a:t>
            </a:r>
            <a:r>
              <a:rPr lang="en-US" sz="2400" dirty="0" smtClean="0"/>
              <a:t>school </a:t>
            </a:r>
            <a:r>
              <a:rPr lang="en-US" sz="2400" dirty="0"/>
              <a:t>district regarding </a:t>
            </a:r>
            <a:r>
              <a:rPr lang="en-US" sz="2400" dirty="0" smtClean="0"/>
              <a:t>student’s eligibility to participate in gender-specific sport based </a:t>
            </a:r>
            <a:r>
              <a:rPr lang="en-US" sz="2400" dirty="0"/>
              <a:t>on the gender identification of that student </a:t>
            </a:r>
            <a:r>
              <a:rPr lang="en-US" sz="2400" dirty="0" smtClean="0"/>
              <a:t>in current </a:t>
            </a:r>
            <a:r>
              <a:rPr lang="en-US" sz="2400" dirty="0"/>
              <a:t>school records and daily life activities in the school and community at the time that </a:t>
            </a:r>
            <a:r>
              <a:rPr lang="en-US" sz="2400" dirty="0" smtClean="0"/>
              <a:t>sports</a:t>
            </a:r>
            <a:r>
              <a:rPr lang="en-US" sz="2400" dirty="0"/>
              <a:t> </a:t>
            </a:r>
            <a:r>
              <a:rPr lang="en-US" sz="2400" dirty="0" smtClean="0"/>
              <a:t>eligibility </a:t>
            </a:r>
            <a:r>
              <a:rPr lang="en-US" sz="2400" dirty="0"/>
              <a:t>is determined for a particular season</a:t>
            </a:r>
          </a:p>
          <a:p>
            <a:endParaRPr lang="en-US" sz="2400" dirty="0"/>
          </a:p>
        </p:txBody>
      </p:sp>
    </p:spTree>
    <p:custDataLst>
      <p:tags r:id="rId1"/>
    </p:custDataLst>
    <p:extLst>
      <p:ext uri="{BB962C8B-B14F-4D97-AF65-F5344CB8AC3E}">
        <p14:creationId xmlns:p14="http://schemas.microsoft.com/office/powerpoint/2010/main" val="241027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1143000"/>
          </a:xfrm>
        </p:spPr>
        <p:txBody>
          <a:bodyPr>
            <a:normAutofit fontScale="90000"/>
          </a:bodyPr>
          <a:lstStyle/>
          <a:p>
            <a:r>
              <a:rPr lang="en-US" dirty="0" smtClean="0"/>
              <a:t>Creating a Non-discriminatory Environment: Issues to Consider</a:t>
            </a:r>
            <a:endParaRPr lang="en-US" dirty="0"/>
          </a:p>
        </p:txBody>
      </p:sp>
      <p:sp>
        <p:nvSpPr>
          <p:cNvPr id="3" name="Content Placeholder 2"/>
          <p:cNvSpPr>
            <a:spLocks noGrp="1"/>
          </p:cNvSpPr>
          <p:nvPr>
            <p:ph idx="1"/>
          </p:nvPr>
        </p:nvSpPr>
        <p:spPr>
          <a:xfrm>
            <a:off x="894678" y="2057400"/>
            <a:ext cx="8229600" cy="3687763"/>
          </a:xfrm>
        </p:spPr>
        <p:txBody>
          <a:bodyPr>
            <a:normAutofit lnSpcReduction="10000"/>
          </a:bodyPr>
          <a:lstStyle/>
          <a:p>
            <a:r>
              <a:rPr lang="en-US" sz="2600" dirty="0"/>
              <a:t>Dignity and respect</a:t>
            </a:r>
          </a:p>
          <a:p>
            <a:r>
              <a:rPr lang="en-US" sz="2600" dirty="0" smtClean="0"/>
              <a:t>Name/Gender-markers changes </a:t>
            </a:r>
          </a:p>
          <a:p>
            <a:r>
              <a:rPr lang="en-US" sz="2600" dirty="0" smtClean="0"/>
              <a:t>Use of appropriate names and pronouns</a:t>
            </a:r>
          </a:p>
          <a:p>
            <a:r>
              <a:rPr lang="en-US" sz="2600" dirty="0" smtClean="0"/>
              <a:t>Bathroom and locker rooms</a:t>
            </a:r>
          </a:p>
          <a:p>
            <a:r>
              <a:rPr lang="en-US" sz="2600" dirty="0" smtClean="0"/>
              <a:t>Field trips/overnight</a:t>
            </a:r>
          </a:p>
          <a:p>
            <a:r>
              <a:rPr lang="en-US" sz="2600" dirty="0" smtClean="0"/>
              <a:t>Confidentiality and privacy</a:t>
            </a:r>
          </a:p>
          <a:p>
            <a:r>
              <a:rPr lang="en-US" sz="2600" dirty="0" smtClean="0"/>
              <a:t>Unconscious bias</a:t>
            </a:r>
            <a:endParaRPr lang="en-US" sz="2600" dirty="0"/>
          </a:p>
        </p:txBody>
      </p:sp>
    </p:spTree>
    <p:custDataLst>
      <p:tags r:id="rId1"/>
    </p:custDataLst>
    <p:extLst>
      <p:ext uri="{BB962C8B-B14F-4D97-AF65-F5344CB8AC3E}">
        <p14:creationId xmlns:p14="http://schemas.microsoft.com/office/powerpoint/2010/main" val="5277082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143000"/>
          </a:xfrm>
        </p:spPr>
        <p:txBody>
          <a:bodyPr/>
          <a:lstStyle/>
          <a:p>
            <a:r>
              <a:rPr lang="en-US" dirty="0" smtClean="0"/>
              <a:t>Best Practices</a:t>
            </a:r>
            <a:endParaRPr lang="en-US" dirty="0"/>
          </a:p>
        </p:txBody>
      </p:sp>
      <p:sp>
        <p:nvSpPr>
          <p:cNvPr id="3" name="Content Placeholder 2"/>
          <p:cNvSpPr>
            <a:spLocks noGrp="1"/>
          </p:cNvSpPr>
          <p:nvPr>
            <p:ph idx="1"/>
          </p:nvPr>
        </p:nvSpPr>
        <p:spPr>
          <a:xfrm>
            <a:off x="762000" y="1752600"/>
            <a:ext cx="8229600" cy="3810000"/>
          </a:xfrm>
        </p:spPr>
        <p:txBody>
          <a:bodyPr>
            <a:normAutofit fontScale="92500" lnSpcReduction="10000"/>
          </a:bodyPr>
          <a:lstStyle/>
          <a:p>
            <a:r>
              <a:rPr lang="en-US" dirty="0" smtClean="0"/>
              <a:t>Design, disseminate and apply consistently written non-discriminatory policies</a:t>
            </a:r>
          </a:p>
          <a:p>
            <a:pPr lvl="1"/>
            <a:r>
              <a:rPr lang="en-US" sz="2400" dirty="0" smtClean="0"/>
              <a:t>Especially in areas where transgender people have high vulnerability to discrimination such as bathrooms, dress codes, harassment, and hostile work environments</a:t>
            </a:r>
          </a:p>
          <a:p>
            <a:r>
              <a:rPr lang="en-US" dirty="0" smtClean="0"/>
              <a:t>Provide information, training and educational opportunities </a:t>
            </a:r>
          </a:p>
          <a:p>
            <a:r>
              <a:rPr lang="en-US" dirty="0" smtClean="0"/>
              <a:t>Do not ignore or dismiss harassing language/conduct</a:t>
            </a:r>
          </a:p>
        </p:txBody>
      </p:sp>
    </p:spTree>
    <p:custDataLst>
      <p:tags r:id="rId1"/>
    </p:custDataLst>
    <p:extLst>
      <p:ext uri="{BB962C8B-B14F-4D97-AF65-F5344CB8AC3E}">
        <p14:creationId xmlns:p14="http://schemas.microsoft.com/office/powerpoint/2010/main" val="696193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School Community</a:t>
            </a:r>
            <a:endParaRPr lang="en-US" dirty="0"/>
          </a:p>
        </p:txBody>
      </p:sp>
      <p:sp>
        <p:nvSpPr>
          <p:cNvPr id="3" name="Content Placeholder 2"/>
          <p:cNvSpPr>
            <a:spLocks noGrp="1"/>
          </p:cNvSpPr>
          <p:nvPr>
            <p:ph idx="1"/>
          </p:nvPr>
        </p:nvSpPr>
        <p:spPr>
          <a:xfrm>
            <a:off x="685800" y="1524000"/>
            <a:ext cx="8229600" cy="4525963"/>
          </a:xfrm>
        </p:spPr>
        <p:txBody>
          <a:bodyPr>
            <a:normAutofit fontScale="92500" lnSpcReduction="20000"/>
          </a:bodyPr>
          <a:lstStyle/>
          <a:p>
            <a:r>
              <a:rPr lang="en-US" dirty="0" smtClean="0"/>
              <a:t>Be able to respond to negative reactions from the larger community </a:t>
            </a:r>
          </a:p>
          <a:p>
            <a:pPr lvl="1"/>
            <a:r>
              <a:rPr lang="en-US" dirty="0" smtClean="0"/>
              <a:t>Use talking points without referring to specific student:</a:t>
            </a:r>
          </a:p>
          <a:p>
            <a:pPr lvl="2"/>
            <a:r>
              <a:rPr lang="en-US" sz="2800" i="1" dirty="0" smtClean="0"/>
              <a:t>“I know this is new territory for many of us and change can be challenging.  May I share information about gender identity and transgender people?”</a:t>
            </a:r>
          </a:p>
          <a:p>
            <a:pPr lvl="2"/>
            <a:r>
              <a:rPr lang="en-US" sz="2800" i="1" dirty="0" smtClean="0"/>
              <a:t>“Schools have always worked to support the needs of individual students in a variety of ways.  We are committed to supporting all of our students.”</a:t>
            </a:r>
          </a:p>
        </p:txBody>
      </p:sp>
    </p:spTree>
    <p:extLst>
      <p:ext uri="{BB962C8B-B14F-4D97-AF65-F5344CB8AC3E}">
        <p14:creationId xmlns:p14="http://schemas.microsoft.com/office/powerpoint/2010/main" val="4015107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r>
              <a:rPr lang="en-US" dirty="0" smtClean="0"/>
              <a:t>In early 2015, Media Matters for America contacted officials at largest school districts in 12 states with laws protecting transgender students</a:t>
            </a:r>
          </a:p>
          <a:p>
            <a:r>
              <a:rPr lang="en-US" u="sng" dirty="0" smtClean="0"/>
              <a:t>None</a:t>
            </a:r>
            <a:r>
              <a:rPr lang="en-US" dirty="0" smtClean="0"/>
              <a:t> of the districts reported “any incidences of harassment or inappropriate behavior” as a result of “allowing transgender students to access facilities they’re comfortable with.”</a:t>
            </a:r>
            <a:endParaRPr lang="en-US" dirty="0"/>
          </a:p>
        </p:txBody>
      </p:sp>
    </p:spTree>
    <p:extLst>
      <p:ext uri="{BB962C8B-B14F-4D97-AF65-F5344CB8AC3E}">
        <p14:creationId xmlns:p14="http://schemas.microsoft.com/office/powerpoint/2010/main" val="2282304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Transitions</a:t>
            </a:r>
            <a:endParaRPr lang="en-US" dirty="0"/>
          </a:p>
        </p:txBody>
      </p:sp>
      <p:sp>
        <p:nvSpPr>
          <p:cNvPr id="3" name="Content Placeholder 2"/>
          <p:cNvSpPr>
            <a:spLocks noGrp="1"/>
          </p:cNvSpPr>
          <p:nvPr>
            <p:ph idx="1"/>
          </p:nvPr>
        </p:nvSpPr>
        <p:spPr>
          <a:xfrm>
            <a:off x="685800" y="1295400"/>
            <a:ext cx="8229600" cy="4525963"/>
          </a:xfrm>
        </p:spPr>
        <p:txBody>
          <a:bodyPr>
            <a:normAutofit fontScale="92500" lnSpcReduction="10000"/>
          </a:bodyPr>
          <a:lstStyle/>
          <a:p>
            <a:r>
              <a:rPr lang="en-US" dirty="0" smtClean="0"/>
              <a:t>Establish collaborative, intentional, ongoing process for supporting transgender student through transition</a:t>
            </a:r>
          </a:p>
          <a:p>
            <a:pPr lvl="1"/>
            <a:r>
              <a:rPr lang="en-US" dirty="0" smtClean="0"/>
              <a:t>Personal, individual experience; defer to student</a:t>
            </a:r>
          </a:p>
          <a:p>
            <a:pPr lvl="1"/>
            <a:r>
              <a:rPr lang="en-US" dirty="0" smtClean="0"/>
              <a:t>Are parents supportive?</a:t>
            </a:r>
          </a:p>
          <a:p>
            <a:pPr lvl="1"/>
            <a:r>
              <a:rPr lang="en-US" dirty="0" smtClean="0"/>
              <a:t>Be proactive</a:t>
            </a:r>
          </a:p>
          <a:p>
            <a:pPr lvl="1"/>
            <a:r>
              <a:rPr lang="en-US" dirty="0" smtClean="0"/>
              <a:t>Consider using a confidential Gender Support/Gender Transition Plan</a:t>
            </a:r>
          </a:p>
          <a:p>
            <a:pPr lvl="2"/>
            <a:r>
              <a:rPr lang="en-US" sz="1600" dirty="0" smtClean="0"/>
              <a:t>Facilities use, parental involvement, confidentiality, pronouns and records</a:t>
            </a:r>
            <a:endParaRPr lang="en-US" sz="1600" dirty="0"/>
          </a:p>
        </p:txBody>
      </p:sp>
    </p:spTree>
    <p:extLst>
      <p:ext uri="{BB962C8B-B14F-4D97-AF65-F5344CB8AC3E}">
        <p14:creationId xmlns:p14="http://schemas.microsoft.com/office/powerpoint/2010/main" val="143445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 </a:t>
            </a:r>
            <a:endParaRPr lang="en-US" dirty="0"/>
          </a:p>
        </p:txBody>
      </p:sp>
      <p:sp>
        <p:nvSpPr>
          <p:cNvPr id="3" name="Content Placeholder 2"/>
          <p:cNvSpPr>
            <a:spLocks noGrp="1"/>
          </p:cNvSpPr>
          <p:nvPr>
            <p:ph idx="1"/>
          </p:nvPr>
        </p:nvSpPr>
        <p:spPr>
          <a:xfrm>
            <a:off x="609600" y="1371600"/>
            <a:ext cx="8229600" cy="4525963"/>
          </a:xfrm>
        </p:spPr>
        <p:txBody>
          <a:bodyPr>
            <a:normAutofit fontScale="85000" lnSpcReduction="20000"/>
          </a:bodyPr>
          <a:lstStyle/>
          <a:p>
            <a:r>
              <a:rPr lang="en-US" b="1" dirty="0" smtClean="0"/>
              <a:t>Gender transition</a:t>
            </a:r>
            <a:r>
              <a:rPr lang="en-US" dirty="0" smtClean="0"/>
              <a:t>: The process by which some people strive to more closely align their internal knowledge of gender with its outward appearance (gender expression).  May be social, physical, and/or legal.  </a:t>
            </a:r>
          </a:p>
          <a:p>
            <a:pPr lvl="1"/>
            <a:r>
              <a:rPr lang="en-US" dirty="0" smtClean="0"/>
              <a:t>Transition process is deeply personal and individual to each transgender person</a:t>
            </a:r>
          </a:p>
          <a:p>
            <a:r>
              <a:rPr lang="en-US" b="1" dirty="0" smtClean="0"/>
              <a:t>Sex reassignment surgery: </a:t>
            </a:r>
            <a:r>
              <a:rPr lang="en-US" dirty="0" smtClean="0"/>
              <a:t>Does not generally occur before age 18.</a:t>
            </a:r>
          </a:p>
          <a:p>
            <a:pPr lvl="1"/>
            <a:r>
              <a:rPr lang="en-US" dirty="0" smtClean="0"/>
              <a:t>World Professional Association for Transgender Health (WPATH) Standards of Care do not permit sex reassignment under age of majority </a:t>
            </a:r>
          </a:p>
          <a:p>
            <a:pPr lvl="1"/>
            <a:endParaRPr lang="en-US" dirty="0"/>
          </a:p>
        </p:txBody>
      </p:sp>
    </p:spTree>
    <p:extLst>
      <p:ext uri="{BB962C8B-B14F-4D97-AF65-F5344CB8AC3E}">
        <p14:creationId xmlns:p14="http://schemas.microsoft.com/office/powerpoint/2010/main" val="3701344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609600"/>
            <a:ext cx="6228909" cy="5181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66800" y="6477000"/>
            <a:ext cx="5716630" cy="261610"/>
          </a:xfrm>
          <a:prstGeom prst="rect">
            <a:avLst/>
          </a:prstGeom>
          <a:noFill/>
        </p:spPr>
        <p:txBody>
          <a:bodyPr wrap="none" rtlCol="0">
            <a:spAutoFit/>
          </a:bodyPr>
          <a:lstStyle/>
          <a:p>
            <a:r>
              <a:rPr lang="en-US" sz="1100" dirty="0"/>
              <a:t>https://www.dropbox.com/s/77o8wjynji8psdn/Student_Gender_Support_Plan.030215.pdf?dl=0</a:t>
            </a:r>
          </a:p>
        </p:txBody>
      </p:sp>
    </p:spTree>
    <p:extLst>
      <p:ext uri="{BB962C8B-B14F-4D97-AF65-F5344CB8AC3E}">
        <p14:creationId xmlns:p14="http://schemas.microsoft.com/office/powerpoint/2010/main" val="3726186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229600" cy="1143000"/>
          </a:xfrm>
        </p:spPr>
        <p:txBody>
          <a:bodyPr>
            <a:normAutofit/>
          </a:bodyPr>
          <a:lstStyle/>
          <a:p>
            <a:r>
              <a:rPr lang="en-US" dirty="0" smtClean="0"/>
              <a:t>Best Practices: Complaints</a:t>
            </a:r>
            <a:endParaRPr lang="en-US" dirty="0"/>
          </a:p>
        </p:txBody>
      </p:sp>
      <p:sp>
        <p:nvSpPr>
          <p:cNvPr id="3" name="Content Placeholder 2"/>
          <p:cNvSpPr>
            <a:spLocks noGrp="1"/>
          </p:cNvSpPr>
          <p:nvPr>
            <p:ph idx="1"/>
          </p:nvPr>
        </p:nvSpPr>
        <p:spPr>
          <a:xfrm>
            <a:off x="685800" y="1905000"/>
            <a:ext cx="8229600" cy="3687763"/>
          </a:xfrm>
        </p:spPr>
        <p:txBody>
          <a:bodyPr>
            <a:normAutofit fontScale="85000" lnSpcReduction="20000"/>
          </a:bodyPr>
          <a:lstStyle/>
          <a:p>
            <a:r>
              <a:rPr lang="en-US" dirty="0" smtClean="0"/>
              <a:t>Promptly and thoroughly investigate claims of gender identity and expression discrimination</a:t>
            </a:r>
          </a:p>
          <a:p>
            <a:pPr lvl="1"/>
            <a:r>
              <a:rPr lang="en-US" dirty="0" smtClean="0"/>
              <a:t>Periodically conduct self-assessment</a:t>
            </a:r>
          </a:p>
          <a:p>
            <a:pPr lvl="1"/>
            <a:r>
              <a:rPr lang="en-US" dirty="0" smtClean="0"/>
              <a:t>Take complaints of harassment seriously</a:t>
            </a:r>
          </a:p>
          <a:p>
            <a:pPr lvl="1"/>
            <a:r>
              <a:rPr lang="en-US" dirty="0" smtClean="0"/>
              <a:t>Handle in same manner as any other discrimination or harassment complaint </a:t>
            </a:r>
          </a:p>
          <a:p>
            <a:pPr lvl="1"/>
            <a:r>
              <a:rPr lang="en-US" dirty="0" smtClean="0"/>
              <a:t>Consider restorative justice programs and positive behavior interventions and supports to improve school climate and address root causes</a:t>
            </a:r>
          </a:p>
          <a:p>
            <a:pPr marL="0" indent="0">
              <a:buNone/>
            </a:pPr>
            <a:endParaRPr lang="en-US" dirty="0" smtClean="0"/>
          </a:p>
        </p:txBody>
      </p:sp>
    </p:spTree>
    <p:custDataLst>
      <p:tags r:id="rId1"/>
    </p:custDataLst>
    <p:extLst>
      <p:ext uri="{BB962C8B-B14F-4D97-AF65-F5344CB8AC3E}">
        <p14:creationId xmlns:p14="http://schemas.microsoft.com/office/powerpoint/2010/main" val="20387069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Recordkeeping </a:t>
            </a:r>
            <a:endParaRPr lang="en-US" dirty="0"/>
          </a:p>
        </p:txBody>
      </p:sp>
      <p:sp>
        <p:nvSpPr>
          <p:cNvPr id="3" name="Content Placeholder 2"/>
          <p:cNvSpPr>
            <a:spLocks noGrp="1"/>
          </p:cNvSpPr>
          <p:nvPr>
            <p:ph idx="1"/>
          </p:nvPr>
        </p:nvSpPr>
        <p:spPr/>
        <p:txBody>
          <a:bodyPr>
            <a:normAutofit/>
          </a:bodyPr>
          <a:lstStyle/>
          <a:p>
            <a:r>
              <a:rPr lang="en-US" dirty="0" smtClean="0"/>
              <a:t>Collect and maintain information about students’ gender only when necessary </a:t>
            </a:r>
          </a:p>
          <a:p>
            <a:r>
              <a:rPr lang="en-US" dirty="0" smtClean="0"/>
              <a:t>Maintain documents containing birth name/assigned gender confidentially in principal’s office </a:t>
            </a:r>
          </a:p>
          <a:p>
            <a:r>
              <a:rPr lang="en-US" dirty="0" smtClean="0"/>
              <a:t>Student information systems should contain name and gender marker corresponding to gender identity </a:t>
            </a:r>
          </a:p>
        </p:txBody>
      </p:sp>
    </p:spTree>
    <p:extLst>
      <p:ext uri="{BB962C8B-B14F-4D97-AF65-F5344CB8AC3E}">
        <p14:creationId xmlns:p14="http://schemas.microsoft.com/office/powerpoint/2010/main" val="257159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rmAutofit/>
          </a:bodyPr>
          <a:lstStyle/>
          <a:p>
            <a:r>
              <a:rPr lang="en-US" dirty="0" smtClean="0"/>
              <a:t>Best Practices: Gender Sorting</a:t>
            </a:r>
            <a:endParaRPr lang="en-US" dirty="0"/>
          </a:p>
        </p:txBody>
      </p:sp>
      <p:sp>
        <p:nvSpPr>
          <p:cNvPr id="3" name="Content Placeholder 2"/>
          <p:cNvSpPr>
            <a:spLocks noGrp="1"/>
          </p:cNvSpPr>
          <p:nvPr>
            <p:ph idx="1"/>
          </p:nvPr>
        </p:nvSpPr>
        <p:spPr>
          <a:xfrm>
            <a:off x="609600" y="1828800"/>
            <a:ext cx="8229600" cy="4525963"/>
          </a:xfrm>
        </p:spPr>
        <p:txBody>
          <a:bodyPr>
            <a:normAutofit fontScale="92500" lnSpcReduction="10000"/>
          </a:bodyPr>
          <a:lstStyle/>
          <a:p>
            <a:r>
              <a:rPr lang="en-US" dirty="0"/>
              <a:t>Review dress codes (including for ceremonies like NHS</a:t>
            </a:r>
            <a:r>
              <a:rPr lang="en-US" dirty="0" smtClean="0"/>
              <a:t>)</a:t>
            </a:r>
            <a:endParaRPr lang="en-US" dirty="0"/>
          </a:p>
          <a:p>
            <a:r>
              <a:rPr lang="en-US" dirty="0"/>
              <a:t>Eliminate gender based sorting (i.e. boys line up here) in favor of alternatives like order of birthdays, alphabetically etc</a:t>
            </a:r>
            <a:r>
              <a:rPr lang="en-US" dirty="0" smtClean="0"/>
              <a:t>.</a:t>
            </a:r>
            <a:endParaRPr lang="en-US" dirty="0"/>
          </a:p>
          <a:p>
            <a:r>
              <a:rPr lang="en-US" dirty="0"/>
              <a:t>Review gender-distinct policies (i.e. blue graduation gowns for boys; white for girls</a:t>
            </a:r>
            <a:r>
              <a:rPr lang="en-US" dirty="0" smtClean="0"/>
              <a:t>)</a:t>
            </a:r>
          </a:p>
          <a:p>
            <a:r>
              <a:rPr lang="en-US" dirty="0" smtClean="0"/>
              <a:t>Avoid arbitrary gender dividers; maintain only those that have clear and sound pedagogical purpose</a:t>
            </a:r>
            <a:endParaRPr lang="en-US" dirty="0"/>
          </a:p>
          <a:p>
            <a:endParaRPr lang="en-US" dirty="0"/>
          </a:p>
        </p:txBody>
      </p:sp>
    </p:spTree>
    <p:extLst>
      <p:ext uri="{BB962C8B-B14F-4D97-AF65-F5344CB8AC3E}">
        <p14:creationId xmlns:p14="http://schemas.microsoft.com/office/powerpoint/2010/main" val="3262092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2" descr="1275945187_questionMark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41148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97234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DSM-V</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The status of being gender nonconforming is not a disorder</a:t>
            </a:r>
          </a:p>
          <a:p>
            <a:r>
              <a:rPr lang="en-US" dirty="0" smtClean="0"/>
              <a:t>Changed from gender identity disorder to gender </a:t>
            </a:r>
            <a:r>
              <a:rPr lang="en-US" dirty="0" err="1" smtClean="0"/>
              <a:t>dysphoria</a:t>
            </a:r>
            <a:r>
              <a:rPr lang="en-US" dirty="0" smtClean="0"/>
              <a:t> </a:t>
            </a:r>
          </a:p>
          <a:p>
            <a:r>
              <a:rPr lang="en-US" dirty="0" smtClean="0"/>
              <a:t>Disorder arises from the stress </a:t>
            </a:r>
            <a:r>
              <a:rPr lang="en-US" i="1" dirty="0" smtClean="0"/>
              <a:t>associated</a:t>
            </a:r>
            <a:r>
              <a:rPr lang="en-US" dirty="0" smtClean="0"/>
              <a:t> with the status of being gender non-conforming or transgender </a:t>
            </a:r>
          </a:p>
          <a:p>
            <a:r>
              <a:rPr lang="en-US" i="1" dirty="0" smtClean="0"/>
              <a:t>“It is important to note that gender nonconformity is not itself a mental disorder.  The critical element of gender </a:t>
            </a:r>
            <a:r>
              <a:rPr lang="en-US" i="1" dirty="0" err="1" smtClean="0"/>
              <a:t>dysphoria</a:t>
            </a:r>
            <a:r>
              <a:rPr lang="en-US" i="1" dirty="0" smtClean="0"/>
              <a:t> is the presence of clinically significant distress associated with the condition.” </a:t>
            </a:r>
          </a:p>
          <a:p>
            <a:endParaRPr lang="en-US" dirty="0"/>
          </a:p>
        </p:txBody>
      </p:sp>
    </p:spTree>
    <p:extLst>
      <p:ext uri="{BB962C8B-B14F-4D97-AF65-F5344CB8AC3E}">
        <p14:creationId xmlns:p14="http://schemas.microsoft.com/office/powerpoint/2010/main" val="19668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65" y="696558"/>
            <a:ext cx="7791408" cy="5029200"/>
          </a:xfrm>
          <a:prstGeom prst="rect">
            <a:avLst/>
          </a:prstGeom>
        </p:spPr>
      </p:pic>
    </p:spTree>
    <p:extLst>
      <p:ext uri="{BB962C8B-B14F-4D97-AF65-F5344CB8AC3E}">
        <p14:creationId xmlns:p14="http://schemas.microsoft.com/office/powerpoint/2010/main" val="303135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 	</a:t>
            </a:r>
            <a:endParaRPr lang="en-US" dirty="0"/>
          </a:p>
        </p:txBody>
      </p:sp>
      <p:sp>
        <p:nvSpPr>
          <p:cNvPr id="3" name="Content Placeholder 2"/>
          <p:cNvSpPr>
            <a:spLocks noGrp="1"/>
          </p:cNvSpPr>
          <p:nvPr>
            <p:ph idx="1"/>
          </p:nvPr>
        </p:nvSpPr>
        <p:spPr/>
        <p:txBody>
          <a:bodyPr/>
          <a:lstStyle/>
          <a:p>
            <a:r>
              <a:rPr lang="en-US" dirty="0" smtClean="0"/>
              <a:t>These definitions are not universally accepted</a:t>
            </a:r>
          </a:p>
          <a:p>
            <a:r>
              <a:rPr lang="en-US" dirty="0" smtClean="0"/>
              <a:t>Definitions of “sex” and “gender” are at the center of current litigation regarding these issues</a:t>
            </a:r>
            <a:endParaRPr lang="en-US" dirty="0"/>
          </a:p>
        </p:txBody>
      </p:sp>
    </p:spTree>
    <p:extLst>
      <p:ext uri="{BB962C8B-B14F-4D97-AF65-F5344CB8AC3E}">
        <p14:creationId xmlns:p14="http://schemas.microsoft.com/office/powerpoint/2010/main" val="2628731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S&amp;G School La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S&amp;G School Law Template.pot</Template>
  <TotalTime>273</TotalTime>
  <Words>4095</Words>
  <Application>Microsoft Office PowerPoint</Application>
  <PresentationFormat>On-screen Show (4:3)</PresentationFormat>
  <Paragraphs>321</Paragraphs>
  <Slides>64</Slides>
  <Notes>10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S&amp;G School Law Template</vt:lpstr>
      <vt:lpstr>Rights and Responsibilities: Transgender Students in Public Schools </vt:lpstr>
      <vt:lpstr>We will cover…</vt:lpstr>
      <vt:lpstr>Some terminology</vt:lpstr>
      <vt:lpstr>Some terminology </vt:lpstr>
      <vt:lpstr>Some terminology </vt:lpstr>
      <vt:lpstr>Some terminology </vt:lpstr>
      <vt:lpstr>DSM-V</vt:lpstr>
      <vt:lpstr>PowerPoint Presentation</vt:lpstr>
      <vt:lpstr>However …  </vt:lpstr>
      <vt:lpstr>Some troubling statistics </vt:lpstr>
      <vt:lpstr>More troubling statistics </vt:lpstr>
      <vt:lpstr>National Landscape: Federal Law Protection </vt:lpstr>
      <vt:lpstr>Federal Law: Historical Developments </vt:lpstr>
      <vt:lpstr>Federal Law: Historical Developments </vt:lpstr>
      <vt:lpstr>Federal Law: Recent Developments </vt:lpstr>
      <vt:lpstr>Federal Law: Recent Developments</vt:lpstr>
      <vt:lpstr>Federal Law: Recent Developments </vt:lpstr>
      <vt:lpstr>Dear Colleague Letter of May 13, 2016</vt:lpstr>
      <vt:lpstr>DCL Directives </vt:lpstr>
      <vt:lpstr>DCL Directives </vt:lpstr>
      <vt:lpstr>Transgender Student Litigation at a Glance</vt:lpstr>
      <vt:lpstr>G.G. v. Gloucester County Sch. Bd.</vt:lpstr>
      <vt:lpstr>State of Texas et al. v. U.S.</vt:lpstr>
      <vt:lpstr>On the other hand … </vt:lpstr>
      <vt:lpstr>Whitaker v. Kenosha Unified Sch. Dist.</vt:lpstr>
      <vt:lpstr>Board of Educ. of Highland Local Sch. Dist. V. U.S. Dep’t. Educ.</vt:lpstr>
      <vt:lpstr>National Landscape: State Law Protection</vt:lpstr>
      <vt:lpstr>Connecticut Law: Developments</vt:lpstr>
      <vt:lpstr>Connecticut Law (effective October 1, 2011)</vt:lpstr>
      <vt:lpstr>Connecticut Definition:</vt:lpstr>
      <vt:lpstr>Establishing Gender Identity in Connecticut</vt:lpstr>
      <vt:lpstr>Legal standards</vt:lpstr>
      <vt:lpstr>Legal Standard for Peer-to-Peer Harassment</vt:lpstr>
      <vt:lpstr>Davis v. Monroe County BOE Cont’d</vt:lpstr>
      <vt:lpstr>PowerPoint Presentation</vt:lpstr>
      <vt:lpstr>OCR Dear Colleague Letter, Cont’d</vt:lpstr>
      <vt:lpstr>OCR Standard for Finding Hostile Environment Exists</vt:lpstr>
      <vt:lpstr>District Liability for Peer-on-Peer Harassment</vt:lpstr>
      <vt:lpstr>District Liability for Peer-on-Peer Harassment</vt:lpstr>
      <vt:lpstr>CASE STUDIES</vt:lpstr>
      <vt:lpstr>Consider…</vt:lpstr>
      <vt:lpstr>Student v. Arcadia Unified School District, DoJ Case No. DJ 169-12C-70, OCR Case No. 09-12-1020 (2013)</vt:lpstr>
      <vt:lpstr>Creating a non-discriminatory learning environment</vt:lpstr>
      <vt:lpstr>CHRO’s Guidance Recommendations</vt:lpstr>
      <vt:lpstr>Student Records &amp; Sharing Information</vt:lpstr>
      <vt:lpstr>CHRO’s Guidance Recommendations</vt:lpstr>
      <vt:lpstr>Q:  What if student does not present self as asserted gender in all situations (i.e. when visiting relatives) </vt:lpstr>
      <vt:lpstr>What restroom should students use?</vt:lpstr>
      <vt:lpstr>Same advice for locker rooms</vt:lpstr>
      <vt:lpstr>Recent OCR case:</vt:lpstr>
      <vt:lpstr>Yes. Student v. Township High School Sch. Dist. 211, OCR 05-14-1055</vt:lpstr>
      <vt:lpstr>PowerPoint Presentation</vt:lpstr>
      <vt:lpstr>Athletics</vt:lpstr>
      <vt:lpstr>Athletic Competitions</vt:lpstr>
      <vt:lpstr>Creating a Non-discriminatory Environment: Issues to Consider</vt:lpstr>
      <vt:lpstr>Best Practices</vt:lpstr>
      <vt:lpstr>Best Practices: School Community</vt:lpstr>
      <vt:lpstr>Survey</vt:lpstr>
      <vt:lpstr>Best Practices: Transitions</vt:lpstr>
      <vt:lpstr>PowerPoint Presentation</vt:lpstr>
      <vt:lpstr>Best Practices: Complaints</vt:lpstr>
      <vt:lpstr>Best Practices: Recordkeeping </vt:lpstr>
      <vt:lpstr>Best Practices: Gender Sorting</vt:lpstr>
      <vt:lpstr>Questions</vt:lpstr>
    </vt:vector>
  </TitlesOfParts>
  <Company>Shipman &amp; Goodwin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Glass, Kathleen M.</dc:creator>
  <cp:lastModifiedBy>Alfano, Alyce L.</cp:lastModifiedBy>
  <cp:revision>41</cp:revision>
  <cp:lastPrinted>2016-10-11T17:22:59Z</cp:lastPrinted>
  <dcterms:created xsi:type="dcterms:W3CDTF">2016-05-10T14:38:22Z</dcterms:created>
  <dcterms:modified xsi:type="dcterms:W3CDTF">2016-10-11T17:26:44Z</dcterms:modified>
</cp:coreProperties>
</file>