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9"/>
  </p:notesMasterIdLst>
  <p:handoutMasterIdLst>
    <p:handoutMasterId r:id="rId20"/>
  </p:handoutMasterIdLst>
  <p:sldIdLst>
    <p:sldId id="256" r:id="rId2"/>
    <p:sldId id="259" r:id="rId3"/>
    <p:sldId id="383" r:id="rId4"/>
    <p:sldId id="384" r:id="rId5"/>
    <p:sldId id="385" r:id="rId6"/>
    <p:sldId id="429" r:id="rId7"/>
    <p:sldId id="430" r:id="rId8"/>
    <p:sldId id="431" r:id="rId9"/>
    <p:sldId id="432" r:id="rId10"/>
    <p:sldId id="433" r:id="rId11"/>
    <p:sldId id="434" r:id="rId12"/>
    <p:sldId id="435" r:id="rId13"/>
    <p:sldId id="436" r:id="rId14"/>
    <p:sldId id="437" r:id="rId15"/>
    <p:sldId id="438" r:id="rId16"/>
    <p:sldId id="439" r:id="rId17"/>
    <p:sldId id="382" r:id="rId18"/>
  </p:sldIdLst>
  <p:sldSz cx="9144000" cy="6858000" type="screen4x3"/>
  <p:notesSz cx="7023100" cy="9309100"/>
  <p:defaultTextStyle>
    <a:defPPr>
      <a:defRPr lang="en-US"/>
    </a:defPPr>
    <a:lvl1pPr algn="ctr" rtl="0" fontAlgn="base">
      <a:spcBef>
        <a:spcPct val="20000"/>
      </a:spcBef>
      <a:spcAft>
        <a:spcPct val="0"/>
      </a:spcAft>
      <a:buClr>
        <a:schemeClr val="accent1"/>
      </a:buClr>
      <a:buSzPct val="100000"/>
      <a:buFont typeface="Wingdings" pitchFamily="2" charset="2"/>
      <a:buChar char="•"/>
      <a:defRPr kern="1200">
        <a:solidFill>
          <a:schemeClr val="tx2"/>
        </a:solidFill>
        <a:latin typeface="Arial" charset="0"/>
        <a:ea typeface="+mn-ea"/>
        <a:cs typeface="+mn-cs"/>
      </a:defRPr>
    </a:lvl1pPr>
    <a:lvl2pPr marL="457200" algn="ctr" rtl="0" fontAlgn="base">
      <a:spcBef>
        <a:spcPct val="20000"/>
      </a:spcBef>
      <a:spcAft>
        <a:spcPct val="0"/>
      </a:spcAft>
      <a:buClr>
        <a:schemeClr val="accent1"/>
      </a:buClr>
      <a:buSzPct val="100000"/>
      <a:buFont typeface="Wingdings" pitchFamily="2" charset="2"/>
      <a:buChar char="•"/>
      <a:defRPr kern="1200">
        <a:solidFill>
          <a:schemeClr val="tx2"/>
        </a:solidFill>
        <a:latin typeface="Arial" charset="0"/>
        <a:ea typeface="+mn-ea"/>
        <a:cs typeface="+mn-cs"/>
      </a:defRPr>
    </a:lvl2pPr>
    <a:lvl3pPr marL="914400" algn="ctr" rtl="0" fontAlgn="base">
      <a:spcBef>
        <a:spcPct val="20000"/>
      </a:spcBef>
      <a:spcAft>
        <a:spcPct val="0"/>
      </a:spcAft>
      <a:buClr>
        <a:schemeClr val="accent1"/>
      </a:buClr>
      <a:buSzPct val="100000"/>
      <a:buFont typeface="Wingdings" pitchFamily="2" charset="2"/>
      <a:buChar char="•"/>
      <a:defRPr kern="1200">
        <a:solidFill>
          <a:schemeClr val="tx2"/>
        </a:solidFill>
        <a:latin typeface="Arial" charset="0"/>
        <a:ea typeface="+mn-ea"/>
        <a:cs typeface="+mn-cs"/>
      </a:defRPr>
    </a:lvl3pPr>
    <a:lvl4pPr marL="1371600" algn="ctr" rtl="0" fontAlgn="base">
      <a:spcBef>
        <a:spcPct val="20000"/>
      </a:spcBef>
      <a:spcAft>
        <a:spcPct val="0"/>
      </a:spcAft>
      <a:buClr>
        <a:schemeClr val="accent1"/>
      </a:buClr>
      <a:buSzPct val="100000"/>
      <a:buFont typeface="Wingdings" pitchFamily="2" charset="2"/>
      <a:buChar char="•"/>
      <a:defRPr kern="1200">
        <a:solidFill>
          <a:schemeClr val="tx2"/>
        </a:solidFill>
        <a:latin typeface="Arial" charset="0"/>
        <a:ea typeface="+mn-ea"/>
        <a:cs typeface="+mn-cs"/>
      </a:defRPr>
    </a:lvl4pPr>
    <a:lvl5pPr marL="1828800" algn="ctr" rtl="0" fontAlgn="base">
      <a:spcBef>
        <a:spcPct val="20000"/>
      </a:spcBef>
      <a:spcAft>
        <a:spcPct val="0"/>
      </a:spcAft>
      <a:buClr>
        <a:schemeClr val="accent1"/>
      </a:buClr>
      <a:buSzPct val="100000"/>
      <a:buFont typeface="Wingdings" pitchFamily="2" charset="2"/>
      <a:buChar char="•"/>
      <a:defRPr kern="1200">
        <a:solidFill>
          <a:schemeClr val="tx2"/>
        </a:solidFill>
        <a:latin typeface="Arial" charset="0"/>
        <a:ea typeface="+mn-ea"/>
        <a:cs typeface="+mn-cs"/>
      </a:defRPr>
    </a:lvl5pPr>
    <a:lvl6pPr marL="2286000" algn="l" defTabSz="914400" rtl="0" eaLnBrk="1" latinLnBrk="0" hangingPunct="1">
      <a:defRPr kern="1200">
        <a:solidFill>
          <a:schemeClr val="tx2"/>
        </a:solidFill>
        <a:latin typeface="Arial" charset="0"/>
        <a:ea typeface="+mn-ea"/>
        <a:cs typeface="+mn-cs"/>
      </a:defRPr>
    </a:lvl6pPr>
    <a:lvl7pPr marL="2743200" algn="l" defTabSz="914400" rtl="0" eaLnBrk="1" latinLnBrk="0" hangingPunct="1">
      <a:defRPr kern="1200">
        <a:solidFill>
          <a:schemeClr val="tx2"/>
        </a:solidFill>
        <a:latin typeface="Arial" charset="0"/>
        <a:ea typeface="+mn-ea"/>
        <a:cs typeface="+mn-cs"/>
      </a:defRPr>
    </a:lvl7pPr>
    <a:lvl8pPr marL="3200400" algn="l" defTabSz="914400" rtl="0" eaLnBrk="1" latinLnBrk="0" hangingPunct="1">
      <a:defRPr kern="1200">
        <a:solidFill>
          <a:schemeClr val="tx2"/>
        </a:solidFill>
        <a:latin typeface="Arial" charset="0"/>
        <a:ea typeface="+mn-ea"/>
        <a:cs typeface="+mn-cs"/>
      </a:defRPr>
    </a:lvl8pPr>
    <a:lvl9pPr marL="3657600" algn="l" defTabSz="914400" rtl="0" eaLnBrk="1" latinLnBrk="0" hangingPunct="1">
      <a:defRPr kern="1200">
        <a:solidFill>
          <a:schemeClr val="tx2"/>
        </a:solidFill>
        <a:latin typeface="Arial" charset="0"/>
        <a:ea typeface="+mn-ea"/>
        <a:cs typeface="+mn-cs"/>
      </a:defRPr>
    </a:lvl9pPr>
  </p:defaultTextStyle>
  <p:extLst>
    <p:ext uri="{EFAFB233-063F-42B5-8137-9DF3F51BA10A}">
      <p15:sldGuideLst xmlns:p15="http://schemas.microsoft.com/office/powerpoint/2012/main" xmlns="">
        <p15:guide id="1" orient="horz" pos="816">
          <p15:clr>
            <a:srgbClr val="A4A3A4"/>
          </p15:clr>
        </p15:guide>
        <p15:guide id="2" pos="2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2932">
          <p15:clr>
            <a:srgbClr val="A4A3A4"/>
          </p15:clr>
        </p15:guide>
        <p15:guide id="4" pos="2212">
          <p15:clr>
            <a:srgbClr val="A4A3A4"/>
          </p15:clr>
        </p15:guide>
        <p15:guide id="5" orient="horz" pos="2876">
          <p15:clr>
            <a:srgbClr val="A4A3A4"/>
          </p15:clr>
        </p15:guide>
        <p15:guide id="6" orient="horz" pos="2928">
          <p15:clr>
            <a:srgbClr val="A4A3A4"/>
          </p15:clr>
        </p15:guide>
        <p15:guide id="7" pos="2156">
          <p15:clr>
            <a:srgbClr val="A4A3A4"/>
          </p15:clr>
        </p15:guide>
        <p15:guide id="8"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63" autoAdjust="0"/>
    <p:restoredTop sz="86547" autoAdjust="0"/>
  </p:normalViewPr>
  <p:slideViewPr>
    <p:cSldViewPr>
      <p:cViewPr>
        <p:scale>
          <a:sx n="80" d="100"/>
          <a:sy n="80" d="100"/>
        </p:scale>
        <p:origin x="-1296" y="-348"/>
      </p:cViewPr>
      <p:guideLst>
        <p:guide orient="horz" pos="816"/>
        <p:guide pos="240"/>
      </p:guideLst>
    </p:cSldViewPr>
  </p:slideViewPr>
  <p:outlineViewPr>
    <p:cViewPr>
      <p:scale>
        <a:sx n="33" d="100"/>
        <a:sy n="33" d="100"/>
      </p:scale>
      <p:origin x="0" y="1378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8" y="-114"/>
      </p:cViewPr>
      <p:guideLst>
        <p:guide orient="horz" pos="2884"/>
        <p:guide orient="horz" pos="2936"/>
        <p:guide orient="horz" pos="2880"/>
        <p:guide orient="horz" pos="2932"/>
        <p:guide pos="2164"/>
        <p:guide pos="2216"/>
        <p:guide pos="2160"/>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5" tIns="46657" rIns="93315" bIns="46657" numCol="1" anchor="t" anchorCtr="0" compatLnSpc="1">
            <a:prstTxWarp prst="textNoShape">
              <a:avLst/>
            </a:prstTxWarp>
          </a:bodyPr>
          <a:lstStyle>
            <a:lvl1pPr algn="l">
              <a:spcBef>
                <a:spcPct val="0"/>
              </a:spcBef>
              <a:buClrTx/>
              <a:buSzTx/>
              <a:buFontTx/>
              <a:buNone/>
              <a:defRPr sz="1200" smtClean="0">
                <a:solidFill>
                  <a:schemeClr val="tx1"/>
                </a:solidFill>
              </a:defRPr>
            </a:lvl1pPr>
          </a:lstStyle>
          <a:p>
            <a:pPr>
              <a:defRPr/>
            </a:pPr>
            <a:endParaRPr lang="en-US" altLang="en-US" dirty="0"/>
          </a:p>
        </p:txBody>
      </p:sp>
      <p:sp>
        <p:nvSpPr>
          <p:cNvPr id="61443" name="Rectangle 3"/>
          <p:cNvSpPr>
            <a:spLocks noGrp="1" noChangeArrowheads="1"/>
          </p:cNvSpPr>
          <p:nvPr>
            <p:ph type="dt" sz="quarter" idx="1"/>
          </p:nvPr>
        </p:nvSpPr>
        <p:spPr bwMode="auto">
          <a:xfrm>
            <a:off x="3978133"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5" tIns="46657" rIns="93315" bIns="46657" numCol="1" anchor="t" anchorCtr="0" compatLnSpc="1">
            <a:prstTxWarp prst="textNoShape">
              <a:avLst/>
            </a:prstTxWarp>
          </a:bodyPr>
          <a:lstStyle>
            <a:lvl1pPr algn="r">
              <a:spcBef>
                <a:spcPct val="0"/>
              </a:spcBef>
              <a:buClrTx/>
              <a:buSzTx/>
              <a:buFontTx/>
              <a:buNone/>
              <a:defRPr sz="1200" smtClean="0">
                <a:solidFill>
                  <a:schemeClr val="tx1"/>
                </a:solidFill>
              </a:defRPr>
            </a:lvl1pPr>
          </a:lstStyle>
          <a:p>
            <a:pPr>
              <a:defRPr/>
            </a:pPr>
            <a:endParaRPr lang="en-US" altLang="en-US" dirty="0"/>
          </a:p>
        </p:txBody>
      </p:sp>
      <p:sp>
        <p:nvSpPr>
          <p:cNvPr id="61444" name="Rectangle 4"/>
          <p:cNvSpPr>
            <a:spLocks noGrp="1" noChangeArrowheads="1"/>
          </p:cNvSpPr>
          <p:nvPr>
            <p:ph type="ftr" sz="quarter" idx="2"/>
          </p:nvPr>
        </p:nvSpPr>
        <p:spPr bwMode="auto">
          <a:xfrm>
            <a:off x="0" y="884203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5" tIns="46657" rIns="93315" bIns="46657" numCol="1" anchor="b" anchorCtr="0" compatLnSpc="1">
            <a:prstTxWarp prst="textNoShape">
              <a:avLst/>
            </a:prstTxWarp>
          </a:bodyPr>
          <a:lstStyle>
            <a:lvl1pPr algn="l">
              <a:spcBef>
                <a:spcPct val="0"/>
              </a:spcBef>
              <a:buClrTx/>
              <a:buSzTx/>
              <a:buFontTx/>
              <a:buNone/>
              <a:defRPr sz="1200" smtClean="0">
                <a:solidFill>
                  <a:schemeClr val="tx1"/>
                </a:solidFill>
              </a:defRPr>
            </a:lvl1pPr>
          </a:lstStyle>
          <a:p>
            <a:pPr>
              <a:defRPr/>
            </a:pPr>
            <a:endParaRPr lang="en-US" altLang="en-US" dirty="0"/>
          </a:p>
        </p:txBody>
      </p:sp>
      <p:sp>
        <p:nvSpPr>
          <p:cNvPr id="61445" name="Rectangle 5"/>
          <p:cNvSpPr>
            <a:spLocks noGrp="1" noChangeArrowheads="1"/>
          </p:cNvSpPr>
          <p:nvPr>
            <p:ph type="sldNum" sz="quarter" idx="3"/>
          </p:nvPr>
        </p:nvSpPr>
        <p:spPr bwMode="auto">
          <a:xfrm>
            <a:off x="3978133" y="884203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5" tIns="46657" rIns="93315" bIns="46657" numCol="1" anchor="b" anchorCtr="0" compatLnSpc="1">
            <a:prstTxWarp prst="textNoShape">
              <a:avLst/>
            </a:prstTxWarp>
          </a:bodyPr>
          <a:lstStyle>
            <a:lvl1pPr algn="r">
              <a:spcBef>
                <a:spcPct val="0"/>
              </a:spcBef>
              <a:buClrTx/>
              <a:buSzTx/>
              <a:buFontTx/>
              <a:buNone/>
              <a:defRPr sz="1200" smtClean="0">
                <a:solidFill>
                  <a:schemeClr val="tx1"/>
                </a:solidFill>
              </a:defRPr>
            </a:lvl1pPr>
          </a:lstStyle>
          <a:p>
            <a:pPr>
              <a:defRPr/>
            </a:pPr>
            <a:fld id="{E229068A-AC25-48D8-A807-10407C40C879}" type="slidenum">
              <a:rPr lang="en-US" altLang="en-US"/>
              <a:pPr>
                <a:defRPr/>
              </a:pPr>
              <a:t>‹#›</a:t>
            </a:fld>
            <a:endParaRPr lang="en-US" altLang="en-US" dirty="0"/>
          </a:p>
        </p:txBody>
      </p:sp>
    </p:spTree>
    <p:extLst>
      <p:ext uri="{BB962C8B-B14F-4D97-AF65-F5344CB8AC3E}">
        <p14:creationId xmlns:p14="http://schemas.microsoft.com/office/powerpoint/2010/main" val="1113547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5" tIns="46657" rIns="93315" bIns="46657"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3315" tIns="46657" rIns="93315" bIns="46657" rtlCol="0"/>
          <a:lstStyle>
            <a:lvl1pPr algn="r">
              <a:defRPr sz="1200"/>
            </a:lvl1pPr>
          </a:lstStyle>
          <a:p>
            <a:fld id="{C18C5A3D-0FDD-46F5-8672-88C403FDD44E}" type="datetimeFigureOut">
              <a:rPr lang="en-US" smtClean="0"/>
              <a:t>10/9/2016</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5" tIns="46657" rIns="93315" bIns="46657" rtlCol="0" anchor="ctr"/>
          <a:lstStyle/>
          <a:p>
            <a:endParaRPr lang="en-US" dirty="0"/>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15" tIns="46657" rIns="93315" bIns="466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5" tIns="46657" rIns="93315" bIns="46657" rtlCol="0" anchor="b"/>
          <a:lstStyle>
            <a:lvl1pPr algn="l">
              <a:defRPr sz="1200"/>
            </a:lvl1pPr>
          </a:lstStyle>
          <a:p>
            <a:endParaRPr lang="en-US" dirty="0"/>
          </a:p>
        </p:txBody>
      </p:sp>
      <p:sp>
        <p:nvSpPr>
          <p:cNvPr id="8" name="Slide Number Placeholder 7"/>
          <p:cNvSpPr>
            <a:spLocks noGrp="1"/>
          </p:cNvSpPr>
          <p:nvPr>
            <p:ph type="sldNum" sz="quarter" idx="5"/>
          </p:nvPr>
        </p:nvSpPr>
        <p:spPr>
          <a:xfrm>
            <a:off x="3978133" y="8842030"/>
            <a:ext cx="3043343" cy="465455"/>
          </a:xfrm>
          <a:prstGeom prst="rect">
            <a:avLst/>
          </a:prstGeom>
        </p:spPr>
        <p:txBody>
          <a:bodyPr vert="horz" lIns="93315" tIns="46657" rIns="93315" bIns="46657" rtlCol="0" anchor="b"/>
          <a:lstStyle>
            <a:lvl1pPr algn="r">
              <a:defRPr sz="1200"/>
            </a:lvl1pPr>
          </a:lstStyle>
          <a:p>
            <a:fld id="{DA33D72E-2935-4A2D-9CBE-C6AE0BFEB0F3}" type="slidenum">
              <a:rPr lang="en-US" smtClean="0"/>
              <a:t>‹#›</a:t>
            </a:fld>
            <a:endParaRPr lang="en-US" dirty="0"/>
          </a:p>
        </p:txBody>
      </p:sp>
    </p:spTree>
    <p:extLst>
      <p:ext uri="{BB962C8B-B14F-4D97-AF65-F5344CB8AC3E}">
        <p14:creationId xmlns:p14="http://schemas.microsoft.com/office/powerpoint/2010/main" val="2792240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33D72E-2935-4A2D-9CBE-C6AE0BFEB0F3}" type="slidenum">
              <a:rPr lang="en-US" smtClean="0"/>
              <a:t>17</a:t>
            </a:fld>
            <a:endParaRPr lang="en-US" dirty="0"/>
          </a:p>
        </p:txBody>
      </p:sp>
    </p:spTree>
    <p:extLst>
      <p:ext uri="{BB962C8B-B14F-4D97-AF65-F5344CB8AC3E}">
        <p14:creationId xmlns:p14="http://schemas.microsoft.com/office/powerpoint/2010/main" val="41721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915AF572-3D87-4917-91D3-6E00D0CDA2F8}"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4B946BA3-FC7C-4983-9F1A-634E4815EFE8}"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9112D52F-8C61-4339-B219-85C6FA7D510C}"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1FB0520C-472E-48F5-A59F-55DD0C978FD8}"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3C6BF7AB-C06E-4FF8-A6C5-76506F85B213}"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4E68F775-97B5-4C8A-8D3A-FC9A8527AD26}"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ltLang="en-US" dirty="0"/>
          </a:p>
        </p:txBody>
      </p:sp>
      <p:sp>
        <p:nvSpPr>
          <p:cNvPr id="8" name="Footer Placeholder 7"/>
          <p:cNvSpPr>
            <a:spLocks noGrp="1"/>
          </p:cNvSpPr>
          <p:nvPr>
            <p:ph type="ftr" sz="quarter" idx="11"/>
          </p:nvPr>
        </p:nvSpPr>
        <p:spPr/>
        <p:txBody>
          <a:bodyPr/>
          <a:lstStyle/>
          <a:p>
            <a:pPr>
              <a:defRPr/>
            </a:pPr>
            <a:endParaRPr lang="en-US" altLang="en-US" dirty="0"/>
          </a:p>
        </p:txBody>
      </p:sp>
      <p:sp>
        <p:nvSpPr>
          <p:cNvPr id="9" name="Slide Number Placeholder 8"/>
          <p:cNvSpPr>
            <a:spLocks noGrp="1"/>
          </p:cNvSpPr>
          <p:nvPr>
            <p:ph type="sldNum" sz="quarter" idx="12"/>
          </p:nvPr>
        </p:nvSpPr>
        <p:spPr/>
        <p:txBody>
          <a:bodyPr/>
          <a:lstStyle/>
          <a:p>
            <a:pPr>
              <a:defRPr/>
            </a:pPr>
            <a:fld id="{791E9BA0-0969-44C9-BED6-68327B9F8A75}"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ltLang="en-US" dirty="0"/>
          </a:p>
        </p:txBody>
      </p:sp>
      <p:sp>
        <p:nvSpPr>
          <p:cNvPr id="4" name="Footer Placeholder 3"/>
          <p:cNvSpPr>
            <a:spLocks noGrp="1"/>
          </p:cNvSpPr>
          <p:nvPr>
            <p:ph type="ftr" sz="quarter" idx="11"/>
          </p:nvPr>
        </p:nvSpPr>
        <p:spPr/>
        <p:txBody>
          <a:bodyPr/>
          <a:lstStyle/>
          <a:p>
            <a:pPr>
              <a:defRPr/>
            </a:pPr>
            <a:endParaRPr lang="en-US" altLang="en-US" dirty="0"/>
          </a:p>
        </p:txBody>
      </p:sp>
      <p:sp>
        <p:nvSpPr>
          <p:cNvPr id="5" name="Slide Number Placeholder 4"/>
          <p:cNvSpPr>
            <a:spLocks noGrp="1"/>
          </p:cNvSpPr>
          <p:nvPr>
            <p:ph type="sldNum" sz="quarter" idx="12"/>
          </p:nvPr>
        </p:nvSpPr>
        <p:spPr/>
        <p:txBody>
          <a:bodyPr/>
          <a:lstStyle/>
          <a:p>
            <a:pPr>
              <a:defRPr/>
            </a:pPr>
            <a:fld id="{569677CE-6472-464A-A705-91473E56CE14}"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
        <p:nvSpPr>
          <p:cNvPr id="4" name="Slide Number Placeholder 3"/>
          <p:cNvSpPr>
            <a:spLocks noGrp="1"/>
          </p:cNvSpPr>
          <p:nvPr>
            <p:ph type="sldNum" sz="quarter" idx="12"/>
          </p:nvPr>
        </p:nvSpPr>
        <p:spPr/>
        <p:txBody>
          <a:bodyPr/>
          <a:lstStyle/>
          <a:p>
            <a:pPr>
              <a:defRPr/>
            </a:pPr>
            <a:fld id="{42E381C2-B413-4F3C-A3DD-F8E1F2F51246}" type="slidenum">
              <a:rPr lang="en-US" altLang="en-US" smtClean="0"/>
              <a:pPr>
                <a:defRPr/>
              </a:pPr>
              <a:t>‹#›</a:t>
            </a:fld>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83090B0B-F429-466B-8814-D9AE94F8D854}" type="slidenum">
              <a:rPr lang="en-US" altLang="en-US" smtClean="0"/>
              <a:pPr>
                <a:defRPr/>
              </a:pPr>
              <a:t>‹#›</a:t>
            </a:fld>
            <a:endParaRPr lang="en-US" alt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altLang="en-US" dirty="0"/>
          </a:p>
        </p:txBody>
      </p:sp>
      <p:sp>
        <p:nvSpPr>
          <p:cNvPr id="9" name="Slide Number Placeholder 8"/>
          <p:cNvSpPr>
            <a:spLocks noGrp="1"/>
          </p:cNvSpPr>
          <p:nvPr>
            <p:ph type="sldNum" sz="quarter" idx="11"/>
          </p:nvPr>
        </p:nvSpPr>
        <p:spPr/>
        <p:txBody>
          <a:bodyPr/>
          <a:lstStyle/>
          <a:p>
            <a:pPr>
              <a:defRPr/>
            </a:pPr>
            <a:fld id="{E58B3272-31BF-4795-B2F3-5B933147DC54}" type="slidenum">
              <a:rPr lang="en-US" altLang="en-US" smtClean="0"/>
              <a:pPr>
                <a:defRPr/>
              </a:pPr>
              <a:t>‹#›</a:t>
            </a:fld>
            <a:endParaRPr lang="en-US" altLang="en-US" dirty="0"/>
          </a:p>
        </p:txBody>
      </p:sp>
      <p:sp>
        <p:nvSpPr>
          <p:cNvPr id="10" name="Footer Placeholder 9"/>
          <p:cNvSpPr>
            <a:spLocks noGrp="1"/>
          </p:cNvSpPr>
          <p:nvPr>
            <p:ph type="ftr" sz="quarter" idx="12"/>
          </p:nvPr>
        </p:nvSpPr>
        <p:spPr/>
        <p:txBody>
          <a:bodyPr/>
          <a:lstStyle/>
          <a:p>
            <a:pPr>
              <a:defRPr/>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3402FC6F-5482-47C5-BB2C-647436D34848}" type="slidenum">
              <a:rPr lang="en-US" altLang="en-US" smtClean="0"/>
              <a:pPr>
                <a:defRPr/>
              </a:pPr>
              <a:t>‹#›</a:t>
            </a:fld>
            <a:endParaRPr lang="en-US" alt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lt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ltLang="en-US" dirty="0"/>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457200" y="2209800"/>
            <a:ext cx="7772400" cy="2438400"/>
          </a:xfrm>
        </p:spPr>
        <p:txBody>
          <a:bodyPr/>
          <a:lstStyle/>
          <a:p>
            <a:pPr algn="ctr" eaLnBrk="1" hangingPunct="1"/>
            <a:r>
              <a:rPr lang="en-US" altLang="en-US" sz="2800" b="1" dirty="0" err="1" smtClean="0"/>
              <a:t>ConnCASE</a:t>
            </a:r>
            <a:r>
              <a:rPr lang="en-US" altLang="en-US" sz="2800" b="1" dirty="0" smtClean="0"/>
              <a:t> October 14, 2016</a:t>
            </a:r>
            <a:r>
              <a:rPr lang="en-US" altLang="en-US" sz="3600" b="1" dirty="0" smtClean="0"/>
              <a:t/>
            </a:r>
            <a:br>
              <a:rPr lang="en-US" altLang="en-US" sz="3600" b="1" dirty="0" smtClean="0"/>
            </a:br>
            <a:r>
              <a:rPr lang="en-US" altLang="en-US" sz="3600" b="1" dirty="0" smtClean="0"/>
              <a:t>Avoiding Due Process Through Improvements in Practice and Communication</a:t>
            </a:r>
            <a:endParaRPr lang="en-US" altLang="en-US" sz="3600" b="1" dirty="0" smtClean="0"/>
          </a:p>
        </p:txBody>
      </p:sp>
      <p:sp>
        <p:nvSpPr>
          <p:cNvPr id="3076" name="Text Box 8"/>
          <p:cNvSpPr txBox="1">
            <a:spLocks noChangeArrowheads="1"/>
          </p:cNvSpPr>
          <p:nvPr/>
        </p:nvSpPr>
        <p:spPr bwMode="auto">
          <a:xfrm>
            <a:off x="3406814" y="6292850"/>
            <a:ext cx="139115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6675"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2"/>
                </a:solidFill>
                <a:latin typeface="Arial" charset="0"/>
              </a:defRPr>
            </a:lvl1pPr>
            <a:lvl2pPr marL="742950" indent="-285750" eaLnBrk="0" hangingPunct="0">
              <a:defRPr>
                <a:solidFill>
                  <a:schemeClr val="tx2"/>
                </a:solidFill>
                <a:latin typeface="Arial" charset="0"/>
              </a:defRPr>
            </a:lvl2pPr>
            <a:lvl3pPr marL="1143000" indent="-228600" eaLnBrk="0" hangingPunct="0">
              <a:defRPr>
                <a:solidFill>
                  <a:schemeClr val="tx2"/>
                </a:solidFill>
                <a:latin typeface="Arial" charset="0"/>
              </a:defRPr>
            </a:lvl3pPr>
            <a:lvl4pPr marL="1600200" indent="-228600" eaLnBrk="0" hangingPunct="0">
              <a:defRPr>
                <a:solidFill>
                  <a:schemeClr val="tx2"/>
                </a:solidFill>
                <a:latin typeface="Arial" charset="0"/>
              </a:defRPr>
            </a:lvl4pPr>
            <a:lvl5pPr marL="2057400" indent="-228600" eaLnBrk="0" hangingPunct="0">
              <a:defRPr>
                <a:solidFill>
                  <a:schemeClr val="tx2"/>
                </a:solidFill>
                <a:latin typeface="Arial" charset="0"/>
              </a:defRPr>
            </a:lvl5pPr>
            <a:lvl6pPr marL="25146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6pPr>
            <a:lvl7pPr marL="29718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7pPr>
            <a:lvl8pPr marL="34290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8pPr>
            <a:lvl9pPr marL="38862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9pPr>
          </a:lstStyle>
          <a:p>
            <a:pPr eaLnBrk="1" hangingPunct="1">
              <a:buFont typeface="Wingdings" pitchFamily="2" charset="2"/>
              <a:buNone/>
            </a:pPr>
            <a:r>
              <a:rPr lang="en-US" altLang="en-US" sz="1200" dirty="0">
                <a:latin typeface="+mj-lt"/>
              </a:rPr>
              <a:t>www.bmdlaw.com</a:t>
            </a:r>
          </a:p>
        </p:txBody>
      </p:sp>
      <p:sp>
        <p:nvSpPr>
          <p:cNvPr id="3077" name="Text Box 11"/>
          <p:cNvSpPr txBox="1">
            <a:spLocks noChangeArrowheads="1"/>
          </p:cNvSpPr>
          <p:nvPr/>
        </p:nvSpPr>
        <p:spPr bwMode="auto">
          <a:xfrm>
            <a:off x="5029200" y="6305441"/>
            <a:ext cx="3429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6675"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2"/>
                </a:solidFill>
                <a:latin typeface="Arial" charset="0"/>
              </a:defRPr>
            </a:lvl1pPr>
            <a:lvl2pPr marL="742950" indent="-285750" eaLnBrk="0" hangingPunct="0">
              <a:defRPr>
                <a:solidFill>
                  <a:schemeClr val="tx2"/>
                </a:solidFill>
                <a:latin typeface="Arial" charset="0"/>
              </a:defRPr>
            </a:lvl2pPr>
            <a:lvl3pPr marL="1143000" indent="-228600" eaLnBrk="0" hangingPunct="0">
              <a:defRPr>
                <a:solidFill>
                  <a:schemeClr val="tx2"/>
                </a:solidFill>
                <a:latin typeface="Arial" charset="0"/>
              </a:defRPr>
            </a:lvl3pPr>
            <a:lvl4pPr marL="1600200" indent="-228600" eaLnBrk="0" hangingPunct="0">
              <a:defRPr>
                <a:solidFill>
                  <a:schemeClr val="tx2"/>
                </a:solidFill>
                <a:latin typeface="Arial" charset="0"/>
              </a:defRPr>
            </a:lvl4pPr>
            <a:lvl5pPr marL="2057400" indent="-228600" eaLnBrk="0" hangingPunct="0">
              <a:defRPr>
                <a:solidFill>
                  <a:schemeClr val="tx2"/>
                </a:solidFill>
                <a:latin typeface="Arial" charset="0"/>
              </a:defRPr>
            </a:lvl5pPr>
            <a:lvl6pPr marL="25146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6pPr>
            <a:lvl7pPr marL="29718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7pPr>
            <a:lvl8pPr marL="34290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8pPr>
            <a:lvl9pPr marL="38862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9pPr>
          </a:lstStyle>
          <a:p>
            <a:pPr eaLnBrk="1" hangingPunct="1">
              <a:buNone/>
            </a:pPr>
            <a:r>
              <a:rPr lang="en-US" altLang="en-US" sz="1200" dirty="0" smtClean="0">
                <a:latin typeface="+mj-lt"/>
              </a:rPr>
              <a:t>www.connecticuteducationlawblog.com</a:t>
            </a:r>
            <a:endParaRPr lang="en-US" altLang="en-US" sz="1200" dirty="0">
              <a:latin typeface="+mj-lt"/>
            </a:endParaRPr>
          </a:p>
        </p:txBody>
      </p:sp>
      <p:sp>
        <p:nvSpPr>
          <p:cNvPr id="3078" name="Text Box 12"/>
          <p:cNvSpPr txBox="1">
            <a:spLocks noChangeArrowheads="1"/>
          </p:cNvSpPr>
          <p:nvPr/>
        </p:nvSpPr>
        <p:spPr bwMode="auto">
          <a:xfrm>
            <a:off x="457199" y="4907555"/>
            <a:ext cx="76962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6675"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2"/>
                </a:solidFill>
                <a:latin typeface="Arial" charset="0"/>
              </a:defRPr>
            </a:lvl1pPr>
            <a:lvl2pPr marL="742950" indent="-285750" eaLnBrk="0" hangingPunct="0">
              <a:defRPr>
                <a:solidFill>
                  <a:schemeClr val="tx2"/>
                </a:solidFill>
                <a:latin typeface="Arial" charset="0"/>
              </a:defRPr>
            </a:lvl2pPr>
            <a:lvl3pPr marL="1143000" indent="-228600" eaLnBrk="0" hangingPunct="0">
              <a:defRPr>
                <a:solidFill>
                  <a:schemeClr val="tx2"/>
                </a:solidFill>
                <a:latin typeface="Arial" charset="0"/>
              </a:defRPr>
            </a:lvl3pPr>
            <a:lvl4pPr marL="1600200" indent="-228600" eaLnBrk="0" hangingPunct="0">
              <a:defRPr>
                <a:solidFill>
                  <a:schemeClr val="tx2"/>
                </a:solidFill>
                <a:latin typeface="Arial" charset="0"/>
              </a:defRPr>
            </a:lvl4pPr>
            <a:lvl5pPr marL="2057400" indent="-228600" eaLnBrk="0" hangingPunct="0">
              <a:defRPr>
                <a:solidFill>
                  <a:schemeClr val="tx2"/>
                </a:solidFill>
                <a:latin typeface="Arial" charset="0"/>
              </a:defRPr>
            </a:lvl5pPr>
            <a:lvl6pPr marL="25146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6pPr>
            <a:lvl7pPr marL="29718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7pPr>
            <a:lvl8pPr marL="34290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8pPr>
            <a:lvl9pPr marL="38862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9pPr>
          </a:lstStyle>
          <a:p>
            <a:pPr algn="l" eaLnBrk="1" hangingPunct="1">
              <a:buFont typeface="Wingdings" pitchFamily="2" charset="2"/>
              <a:buNone/>
            </a:pPr>
            <a:r>
              <a:rPr lang="en-US" altLang="en-US" sz="1100" dirty="0">
                <a:latin typeface="+mn-lt"/>
              </a:rPr>
              <a:t>THIS OUTLINE IS INTENDED TO BE A GENERAL DISCUSSION OF THE SUBJECT MATTER HEREIN AND IS APPROVED FOR EDUCATIONAL PURPOSES.  THE OUTLINE DOES NOT CONSTITUTE LEGAL ADVICE ON ANY ISSUE.  THE READER SHOULD CONTACT AN ATTORNEY FOR ADVICE AS TO THE LAW IN ANY PARTICULAR SITUATION.</a:t>
            </a:r>
          </a:p>
        </p:txBody>
      </p:sp>
      <p:sp>
        <p:nvSpPr>
          <p:cNvPr id="3079" name="Text Box 13"/>
          <p:cNvSpPr txBox="1">
            <a:spLocks noChangeArrowheads="1"/>
          </p:cNvSpPr>
          <p:nvPr/>
        </p:nvSpPr>
        <p:spPr bwMode="auto">
          <a:xfrm>
            <a:off x="999836" y="6292850"/>
            <a:ext cx="1895764" cy="49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6675"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2"/>
                </a:solidFill>
                <a:latin typeface="Arial" charset="0"/>
              </a:defRPr>
            </a:lvl1pPr>
            <a:lvl2pPr marL="742950" indent="-285750" eaLnBrk="0" hangingPunct="0">
              <a:defRPr>
                <a:solidFill>
                  <a:schemeClr val="tx2"/>
                </a:solidFill>
                <a:latin typeface="Arial" charset="0"/>
              </a:defRPr>
            </a:lvl2pPr>
            <a:lvl3pPr marL="1143000" indent="-228600" eaLnBrk="0" hangingPunct="0">
              <a:defRPr>
                <a:solidFill>
                  <a:schemeClr val="tx2"/>
                </a:solidFill>
                <a:latin typeface="Arial" charset="0"/>
              </a:defRPr>
            </a:lvl3pPr>
            <a:lvl4pPr marL="1600200" indent="-228600" eaLnBrk="0" hangingPunct="0">
              <a:defRPr>
                <a:solidFill>
                  <a:schemeClr val="tx2"/>
                </a:solidFill>
                <a:latin typeface="Arial" charset="0"/>
              </a:defRPr>
            </a:lvl4pPr>
            <a:lvl5pPr marL="2057400" indent="-228600" eaLnBrk="0" hangingPunct="0">
              <a:defRPr>
                <a:solidFill>
                  <a:schemeClr val="tx2"/>
                </a:solidFill>
                <a:latin typeface="Arial" charset="0"/>
              </a:defRPr>
            </a:lvl5pPr>
            <a:lvl6pPr marL="25146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6pPr>
            <a:lvl7pPr marL="29718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7pPr>
            <a:lvl8pPr marL="34290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8pPr>
            <a:lvl9pPr marL="38862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9pPr>
          </a:lstStyle>
          <a:p>
            <a:pPr algn="l" eaLnBrk="1" hangingPunct="1">
              <a:buFont typeface="Wingdings" pitchFamily="2" charset="2"/>
              <a:buNone/>
            </a:pPr>
            <a:r>
              <a:rPr lang="en-US" altLang="en-US" sz="1200" dirty="0" smtClean="0">
                <a:latin typeface="+mj-lt"/>
              </a:rPr>
              <a:t>Michelle C. Laubin, </a:t>
            </a:r>
            <a:r>
              <a:rPr lang="en-US" altLang="en-US" sz="1200" dirty="0">
                <a:latin typeface="+mj-lt"/>
              </a:rPr>
              <a:t>Esq.</a:t>
            </a:r>
          </a:p>
          <a:p>
            <a:pPr algn="l" eaLnBrk="1" hangingPunct="1">
              <a:buFont typeface="Wingdings" pitchFamily="2" charset="2"/>
              <a:buNone/>
            </a:pPr>
            <a:r>
              <a:rPr lang="en-US" altLang="en-US" sz="1200" dirty="0" smtClean="0">
                <a:latin typeface="+mj-lt"/>
              </a:rPr>
              <a:t>mlaubin@bmdlaw.com</a:t>
            </a:r>
            <a:endParaRPr lang="en-US" altLang="en-US" sz="12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5000" y="457200"/>
            <a:ext cx="4606120" cy="13716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More Significantly Disabled Child</a:t>
            </a:r>
            <a:endParaRPr lang="en-US" sz="4000" dirty="0"/>
          </a:p>
        </p:txBody>
      </p:sp>
      <p:sp>
        <p:nvSpPr>
          <p:cNvPr id="3" name="Content Placeholder 2"/>
          <p:cNvSpPr>
            <a:spLocks noGrp="1"/>
          </p:cNvSpPr>
          <p:nvPr>
            <p:ph idx="1"/>
          </p:nvPr>
        </p:nvSpPr>
        <p:spPr/>
        <p:txBody>
          <a:bodyPr/>
          <a:lstStyle/>
          <a:p>
            <a:r>
              <a:rPr lang="en-US" u="sng" dirty="0" smtClean="0"/>
              <a:t>D.B. by Elizabeth B. v. Sutton Sch. Dist.</a:t>
            </a:r>
            <a:r>
              <a:rPr lang="en-US" dirty="0" smtClean="0"/>
              <a:t>, 58 IDELR 181 (1</a:t>
            </a:r>
            <a:r>
              <a:rPr lang="en-US" baseline="30000" dirty="0" smtClean="0"/>
              <a:t>st</a:t>
            </a:r>
            <a:r>
              <a:rPr lang="en-US" dirty="0" smtClean="0"/>
              <a:t> Cir. 2012):</a:t>
            </a:r>
          </a:p>
          <a:p>
            <a:pPr lvl="1"/>
            <a:r>
              <a:rPr lang="en-US" dirty="0" smtClean="0"/>
              <a:t>Cognitive potential of 8 year old boy could not be accurately measured due to lack of communication skills.</a:t>
            </a:r>
          </a:p>
          <a:p>
            <a:pPr lvl="1"/>
            <a:r>
              <a:rPr lang="en-US" dirty="0" smtClean="0"/>
              <a:t>Developed from a child who did not speak at all and had only a few signs to a child who could communicate many wants and needs through sign, spoken words, and augmentative communication, and was developing pre-reading skills.</a:t>
            </a:r>
          </a:p>
          <a:p>
            <a:pPr lvl="1"/>
            <a:r>
              <a:rPr lang="en-US" dirty="0" smtClean="0"/>
              <a:t>Knew over 100 words, spoke short phrases, followed simple directions, was more focused, could identify several written words and numerals 0 to 15.</a:t>
            </a:r>
          </a:p>
          <a:p>
            <a:pPr lvl="1"/>
            <a:r>
              <a:rPr lang="en-US" dirty="0" smtClean="0"/>
              <a:t>These were meaningful achievements for him that contributed significantly to his development of increased learning and independent skills.</a:t>
            </a:r>
            <a:endParaRPr lang="en-US" dirty="0"/>
          </a:p>
        </p:txBody>
      </p:sp>
    </p:spTree>
    <p:extLst>
      <p:ext uri="{BB962C8B-B14F-4D97-AF65-F5344CB8AC3E}">
        <p14:creationId xmlns:p14="http://schemas.microsoft.com/office/powerpoint/2010/main" val="652686983"/>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Specific Evidence of Academic Progress</a:t>
            </a:r>
            <a:endParaRPr lang="en-US" sz="3600" dirty="0"/>
          </a:p>
        </p:txBody>
      </p:sp>
      <p:sp>
        <p:nvSpPr>
          <p:cNvPr id="3" name="Content Placeholder 2"/>
          <p:cNvSpPr>
            <a:spLocks noGrp="1"/>
          </p:cNvSpPr>
          <p:nvPr>
            <p:ph idx="1"/>
          </p:nvPr>
        </p:nvSpPr>
        <p:spPr/>
        <p:txBody>
          <a:bodyPr>
            <a:normAutofit fontScale="92500" lnSpcReduction="10000"/>
          </a:bodyPr>
          <a:lstStyle/>
          <a:p>
            <a:r>
              <a:rPr lang="en-US" u="sng" dirty="0" smtClean="0"/>
              <a:t>K.E. v. </a:t>
            </a:r>
            <a:r>
              <a:rPr lang="en-US" u="sng" dirty="0" err="1" smtClean="0"/>
              <a:t>Indep</a:t>
            </a:r>
            <a:r>
              <a:rPr lang="en-US" u="sng" dirty="0" smtClean="0"/>
              <a:t>. Sch. Dist. 15</a:t>
            </a:r>
            <a:r>
              <a:rPr lang="en-US" dirty="0" smtClean="0"/>
              <a:t>, 54 IDELR 215 (</a:t>
            </a:r>
            <a:r>
              <a:rPr lang="en-US" dirty="0" err="1" smtClean="0"/>
              <a:t>D.Minn</a:t>
            </a:r>
            <a:r>
              <a:rPr lang="en-US" dirty="0" smtClean="0"/>
              <a:t>. 2010):</a:t>
            </a:r>
          </a:p>
          <a:p>
            <a:pPr lvl="1"/>
            <a:r>
              <a:rPr lang="en-US" dirty="0" smtClean="0"/>
              <a:t>Grade school student with significant mental health issues and possible bipolar disorder made significant academic progress that justified reversing the decision of the ALJ, who had ruled against the district on FAPE.</a:t>
            </a:r>
          </a:p>
          <a:p>
            <a:pPr lvl="1"/>
            <a:r>
              <a:rPr lang="en-US" dirty="0" smtClean="0"/>
              <a:t>Between November 2006 and May 2008 she progressed from decoding C-V-C words to decoding words with 5-6 letters and containing digraphs and blends.</a:t>
            </a:r>
          </a:p>
          <a:p>
            <a:pPr lvl="1"/>
            <a:r>
              <a:rPr lang="en-US" dirty="0" smtClean="0"/>
              <a:t>Advanced from reading at a 2</a:t>
            </a:r>
            <a:r>
              <a:rPr lang="en-US" baseline="30000" dirty="0" smtClean="0"/>
              <a:t>nd</a:t>
            </a:r>
            <a:r>
              <a:rPr lang="en-US" dirty="0" smtClean="0"/>
              <a:t> grade level at 34 WPM with 91% accuracy to 3</a:t>
            </a:r>
            <a:r>
              <a:rPr lang="en-US" baseline="30000" dirty="0" smtClean="0"/>
              <a:t>rd</a:t>
            </a:r>
            <a:r>
              <a:rPr lang="en-US" dirty="0" smtClean="0"/>
              <a:t> grade level at 105 WPM with 100% accuracy and 4</a:t>
            </a:r>
            <a:r>
              <a:rPr lang="en-US" baseline="30000" dirty="0" smtClean="0"/>
              <a:t>th</a:t>
            </a:r>
            <a:r>
              <a:rPr lang="en-US" dirty="0" smtClean="0"/>
              <a:t> grade level at 54 WPM with 90% accuracy.</a:t>
            </a:r>
          </a:p>
          <a:p>
            <a:pPr lvl="1"/>
            <a:r>
              <a:rPr lang="en-US" dirty="0" smtClean="0"/>
              <a:t>Spelling improved from C-V-C words to more advanced words.</a:t>
            </a:r>
          </a:p>
          <a:p>
            <a:pPr lvl="1"/>
            <a:r>
              <a:rPr lang="en-US" dirty="0" smtClean="0"/>
              <a:t>Telling time went from the half hour to the minute.</a:t>
            </a:r>
          </a:p>
          <a:p>
            <a:pPr lvl="1"/>
            <a:r>
              <a:rPr lang="en-US" dirty="0" smtClean="0"/>
              <a:t>Math advanced from one digit addition and subtraction to 3-digit addition and subtraction.</a:t>
            </a:r>
          </a:p>
          <a:p>
            <a:pPr lvl="1"/>
            <a:r>
              <a:rPr lang="en-US" dirty="0" smtClean="0"/>
              <a:t>Lack of progress in writing was not dispositive.</a:t>
            </a:r>
            <a:endParaRPr lang="en-US" dirty="0"/>
          </a:p>
        </p:txBody>
      </p:sp>
    </p:spTree>
    <p:extLst>
      <p:ext uri="{BB962C8B-B14F-4D97-AF65-F5344CB8AC3E}">
        <p14:creationId xmlns:p14="http://schemas.microsoft.com/office/powerpoint/2010/main" val="879628709"/>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Can You Use to Measure Progress?</a:t>
            </a:r>
            <a:endParaRPr lang="en-US" sz="4000" dirty="0"/>
          </a:p>
        </p:txBody>
      </p:sp>
      <p:sp>
        <p:nvSpPr>
          <p:cNvPr id="3" name="Content Placeholder 2"/>
          <p:cNvSpPr>
            <a:spLocks noGrp="1"/>
          </p:cNvSpPr>
          <p:nvPr>
            <p:ph idx="1"/>
          </p:nvPr>
        </p:nvSpPr>
        <p:spPr/>
        <p:txBody>
          <a:bodyPr/>
          <a:lstStyle/>
          <a:p>
            <a:r>
              <a:rPr lang="en-US" dirty="0" smtClean="0"/>
              <a:t>Rubrics?</a:t>
            </a:r>
          </a:p>
          <a:p>
            <a:r>
              <a:rPr lang="en-US" dirty="0" smtClean="0"/>
              <a:t>Standardized test scores?</a:t>
            </a:r>
          </a:p>
          <a:p>
            <a:r>
              <a:rPr lang="en-US" dirty="0" smtClean="0"/>
              <a:t>Grades in general education?</a:t>
            </a:r>
          </a:p>
          <a:p>
            <a:r>
              <a:rPr lang="en-US" dirty="0" smtClean="0"/>
              <a:t>Reading progress monitoring tools? STAR? GORT?</a:t>
            </a:r>
          </a:p>
          <a:p>
            <a:r>
              <a:rPr lang="en-US" dirty="0" smtClean="0"/>
              <a:t>Spelling tests?</a:t>
            </a:r>
          </a:p>
          <a:p>
            <a:r>
              <a:rPr lang="en-US" dirty="0" smtClean="0"/>
              <a:t>Math tests?</a:t>
            </a:r>
          </a:p>
          <a:p>
            <a:r>
              <a:rPr lang="en-US" dirty="0" smtClean="0"/>
              <a:t>Social behavioral progress monitoring?</a:t>
            </a:r>
          </a:p>
          <a:p>
            <a:r>
              <a:rPr lang="en-US" dirty="0" smtClean="0"/>
              <a:t>What about work samples?</a:t>
            </a:r>
          </a:p>
          <a:p>
            <a:r>
              <a:rPr lang="en-US" dirty="0" smtClean="0"/>
              <a:t>Language samples and MLU measurement?</a:t>
            </a:r>
          </a:p>
          <a:p>
            <a:r>
              <a:rPr lang="en-US" dirty="0" smtClean="0"/>
              <a:t>District and state wide assessments?</a:t>
            </a:r>
            <a:endParaRPr lang="en-US" dirty="0"/>
          </a:p>
        </p:txBody>
      </p:sp>
    </p:spTree>
    <p:extLst>
      <p:ext uri="{BB962C8B-B14F-4D97-AF65-F5344CB8AC3E}">
        <p14:creationId xmlns:p14="http://schemas.microsoft.com/office/powerpoint/2010/main" val="2797248905"/>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Can you Maintain Data and Communicate Through Progress Reporting?</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Data has to be able to be produced to the State Department of Education or a hearing officer upon request or to sustain the district’s burden of proof.</a:t>
            </a:r>
          </a:p>
          <a:p>
            <a:r>
              <a:rPr lang="en-US" dirty="0" smtClean="0"/>
              <a:t>Assume maintenance for (at least) 2 years.</a:t>
            </a:r>
          </a:p>
          <a:p>
            <a:r>
              <a:rPr lang="en-US" dirty="0" smtClean="0"/>
              <a:t>Given that it must be produced to others, is there a reason not to share it with parents in some meaningful way?</a:t>
            </a:r>
          </a:p>
          <a:p>
            <a:r>
              <a:rPr lang="en-US" dirty="0" smtClean="0"/>
              <a:t>What other purposes can a progress report serve?</a:t>
            </a:r>
          </a:p>
          <a:p>
            <a:pPr lvl="1"/>
            <a:r>
              <a:rPr lang="en-US" dirty="0" smtClean="0"/>
              <a:t>Establishing the expertise of the team.</a:t>
            </a:r>
          </a:p>
          <a:p>
            <a:pPr lvl="1"/>
            <a:r>
              <a:rPr lang="en-US" dirty="0" smtClean="0"/>
              <a:t>Establishing the results of a particular methodology.</a:t>
            </a:r>
          </a:p>
          <a:p>
            <a:pPr lvl="1"/>
            <a:r>
              <a:rPr lang="en-US" dirty="0" smtClean="0"/>
              <a:t>Establishing that a methodology is being implemented with fidelity and in accordance with standards established by the research.</a:t>
            </a:r>
          </a:p>
          <a:p>
            <a:pPr lvl="1"/>
            <a:r>
              <a:rPr lang="en-US" dirty="0" smtClean="0"/>
              <a:t>Communicating “what works” to the next team.</a:t>
            </a:r>
          </a:p>
          <a:p>
            <a:pPr lvl="1"/>
            <a:r>
              <a:rPr lang="en-US" dirty="0" smtClean="0"/>
              <a:t>Others?</a:t>
            </a:r>
            <a:endParaRPr lang="en-US" dirty="0"/>
          </a:p>
        </p:txBody>
      </p:sp>
    </p:spTree>
    <p:extLst>
      <p:ext uri="{BB962C8B-B14F-4D97-AF65-F5344CB8AC3E}">
        <p14:creationId xmlns:p14="http://schemas.microsoft.com/office/powerpoint/2010/main" val="2082865126"/>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EXERCISE</a:t>
            </a:r>
            <a:endParaRPr lang="en-US" dirty="0"/>
          </a:p>
        </p:txBody>
      </p:sp>
      <p:sp>
        <p:nvSpPr>
          <p:cNvPr id="3" name="Text Placeholder 2"/>
          <p:cNvSpPr>
            <a:spLocks noGrp="1"/>
          </p:cNvSpPr>
          <p:nvPr>
            <p:ph type="body" idx="1"/>
          </p:nvPr>
        </p:nvSpPr>
        <p:spPr/>
        <p:txBody>
          <a:bodyPr/>
          <a:lstStyle/>
          <a:p>
            <a:r>
              <a:rPr lang="en-US" dirty="0" smtClean="0"/>
              <a:t>Let’s Look at the Reports Private Schools and Public Schools Produce</a:t>
            </a:r>
            <a:endParaRPr lang="en-US" dirty="0"/>
          </a:p>
        </p:txBody>
      </p:sp>
    </p:spTree>
    <p:extLst>
      <p:ext uri="{BB962C8B-B14F-4D97-AF65-F5344CB8AC3E}">
        <p14:creationId xmlns:p14="http://schemas.microsoft.com/office/powerpoint/2010/main" val="1612879557"/>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What Do We See In the Reports?</a:t>
            </a:r>
            <a:endParaRPr lang="en-US" sz="4400" dirty="0"/>
          </a:p>
        </p:txBody>
      </p:sp>
      <p:sp>
        <p:nvSpPr>
          <p:cNvPr id="3" name="Text Placeholder 2"/>
          <p:cNvSpPr>
            <a:spLocks noGrp="1"/>
          </p:cNvSpPr>
          <p:nvPr>
            <p:ph type="body" idx="1"/>
          </p:nvPr>
        </p:nvSpPr>
        <p:spPr/>
        <p:txBody>
          <a:bodyPr/>
          <a:lstStyle/>
          <a:p>
            <a:r>
              <a:rPr lang="en-US" sz="2800" dirty="0" smtClean="0"/>
              <a:t>Public School Reports</a:t>
            </a:r>
            <a:endParaRPr lang="en-US" sz="2800" dirty="0"/>
          </a:p>
        </p:txBody>
      </p:sp>
      <p:sp>
        <p:nvSpPr>
          <p:cNvPr id="4" name="Content Placeholder 3"/>
          <p:cNvSpPr>
            <a:spLocks noGrp="1"/>
          </p:cNvSpPr>
          <p:nvPr>
            <p:ph sz="half" idx="2"/>
          </p:nvPr>
        </p:nvSpPr>
        <p:spPr/>
        <p:txBody>
          <a:bodyPr/>
          <a:lstStyle/>
          <a:p>
            <a:r>
              <a:rPr lang="en-US" dirty="0" smtClean="0"/>
              <a:t>Narrative?</a:t>
            </a:r>
          </a:p>
          <a:p>
            <a:r>
              <a:rPr lang="en-US" dirty="0" smtClean="0"/>
              <a:t>Description of curriculum?</a:t>
            </a:r>
          </a:p>
          <a:p>
            <a:r>
              <a:rPr lang="en-US" dirty="0" smtClean="0"/>
              <a:t>Data?</a:t>
            </a:r>
          </a:p>
          <a:p>
            <a:r>
              <a:rPr lang="en-US" dirty="0" smtClean="0"/>
              <a:t>Test scores?</a:t>
            </a:r>
          </a:p>
          <a:p>
            <a:r>
              <a:rPr lang="en-US" dirty="0" smtClean="0"/>
              <a:t>Graphs?</a:t>
            </a:r>
            <a:endParaRPr lang="en-US" dirty="0"/>
          </a:p>
        </p:txBody>
      </p:sp>
      <p:sp>
        <p:nvSpPr>
          <p:cNvPr id="5" name="Text Placeholder 4"/>
          <p:cNvSpPr>
            <a:spLocks noGrp="1"/>
          </p:cNvSpPr>
          <p:nvPr>
            <p:ph type="body" sz="quarter" idx="3"/>
          </p:nvPr>
        </p:nvSpPr>
        <p:spPr/>
        <p:txBody>
          <a:bodyPr/>
          <a:lstStyle/>
          <a:p>
            <a:r>
              <a:rPr lang="en-US" sz="2800" dirty="0" smtClean="0"/>
              <a:t>Private School Reports</a:t>
            </a:r>
            <a:endParaRPr lang="en-US" sz="2800" dirty="0"/>
          </a:p>
        </p:txBody>
      </p:sp>
      <p:sp>
        <p:nvSpPr>
          <p:cNvPr id="6" name="Content Placeholder 5"/>
          <p:cNvSpPr>
            <a:spLocks noGrp="1"/>
          </p:cNvSpPr>
          <p:nvPr>
            <p:ph sz="quarter" idx="4"/>
          </p:nvPr>
        </p:nvSpPr>
        <p:spPr/>
        <p:txBody>
          <a:bodyPr/>
          <a:lstStyle/>
          <a:p>
            <a:r>
              <a:rPr lang="en-US" dirty="0" smtClean="0"/>
              <a:t>Narrative?</a:t>
            </a:r>
          </a:p>
          <a:p>
            <a:r>
              <a:rPr lang="en-US" dirty="0" smtClean="0"/>
              <a:t>Description of curriculum?</a:t>
            </a:r>
          </a:p>
          <a:p>
            <a:r>
              <a:rPr lang="en-US" dirty="0" smtClean="0"/>
              <a:t>Data?</a:t>
            </a:r>
          </a:p>
          <a:p>
            <a:r>
              <a:rPr lang="en-US" dirty="0" smtClean="0"/>
              <a:t>Test scores?</a:t>
            </a:r>
          </a:p>
          <a:p>
            <a:r>
              <a:rPr lang="en-US" dirty="0" smtClean="0"/>
              <a:t>Graphs?</a:t>
            </a:r>
            <a:endParaRPr lang="en-US" dirty="0"/>
          </a:p>
        </p:txBody>
      </p:sp>
    </p:spTree>
    <p:extLst>
      <p:ext uri="{BB962C8B-B14F-4D97-AF65-F5344CB8AC3E}">
        <p14:creationId xmlns:p14="http://schemas.microsoft.com/office/powerpoint/2010/main" val="1085063260"/>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Practices Would We Have to Adopt to Make Changes?</a:t>
            </a:r>
            <a:endParaRPr lang="en-US" sz="3200" dirty="0"/>
          </a:p>
        </p:txBody>
      </p:sp>
      <p:sp>
        <p:nvSpPr>
          <p:cNvPr id="3" name="Content Placeholder 2"/>
          <p:cNvSpPr>
            <a:spLocks noGrp="1"/>
          </p:cNvSpPr>
          <p:nvPr>
            <p:ph idx="1"/>
          </p:nvPr>
        </p:nvSpPr>
        <p:spPr/>
        <p:txBody>
          <a:bodyPr/>
          <a:lstStyle/>
          <a:p>
            <a:r>
              <a:rPr lang="en-US" dirty="0" smtClean="0"/>
              <a:t>Pre and Post baseline testing</a:t>
            </a:r>
          </a:p>
          <a:p>
            <a:r>
              <a:rPr lang="en-US" dirty="0" smtClean="0"/>
              <a:t>Standardized testing</a:t>
            </a:r>
          </a:p>
          <a:p>
            <a:r>
              <a:rPr lang="en-US" dirty="0" smtClean="0"/>
              <a:t>Organization of reports – course by course versus goal by goal</a:t>
            </a:r>
          </a:p>
          <a:p>
            <a:r>
              <a:rPr lang="en-US" dirty="0" smtClean="0"/>
              <a:t>Unified philosophy of program</a:t>
            </a:r>
          </a:p>
          <a:p>
            <a:r>
              <a:rPr lang="en-US" dirty="0" smtClean="0"/>
              <a:t>Communication of theoretical basis of work</a:t>
            </a:r>
          </a:p>
          <a:p>
            <a:r>
              <a:rPr lang="en-US" dirty="0" smtClean="0"/>
              <a:t>Is this possible given the diversity of the students the public schools create programs for?</a:t>
            </a:r>
          </a:p>
          <a:p>
            <a:r>
              <a:rPr lang="en-US" dirty="0" smtClean="0"/>
              <a:t>We have been cautioned against creating a “program” and fitting kids into it!</a:t>
            </a:r>
          </a:p>
          <a:p>
            <a:r>
              <a:rPr lang="en-US" dirty="0" smtClean="0"/>
              <a:t>The balance: create a unique program individualized for each child, and still communicate that we have the expertise to be able to teach students “</a:t>
            </a:r>
            <a:r>
              <a:rPr lang="en-US" smtClean="0"/>
              <a:t>like this”.</a:t>
            </a:r>
            <a:endParaRPr lang="en-US" dirty="0"/>
          </a:p>
        </p:txBody>
      </p:sp>
    </p:spTree>
    <p:extLst>
      <p:ext uri="{BB962C8B-B14F-4D97-AF65-F5344CB8AC3E}">
        <p14:creationId xmlns:p14="http://schemas.microsoft.com/office/powerpoint/2010/main" val="2460254022"/>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2514600"/>
            <a:ext cx="7010400" cy="914400"/>
          </a:xfrm>
        </p:spPr>
        <p:txBody>
          <a:bodyPr/>
          <a:lstStyle/>
          <a:p>
            <a:pPr algn="ctr" eaLnBrk="1" hangingPunct="1"/>
            <a:r>
              <a:rPr lang="en-US" altLang="en-US" dirty="0" smtClean="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2199298979"/>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286000"/>
            <a:ext cx="8382000" cy="2209800"/>
          </a:xfrm>
        </p:spPr>
        <p:txBody>
          <a:bodyPr/>
          <a:lstStyle/>
          <a:p>
            <a:pPr algn="ctr" eaLnBrk="1" hangingPunct="1"/>
            <a:r>
              <a:rPr lang="en-US" altLang="en-US" sz="2200" dirty="0" smtClean="0"/>
              <a:t>Presented By: </a:t>
            </a:r>
            <a:br>
              <a:rPr lang="en-US" altLang="en-US" sz="2200" dirty="0" smtClean="0"/>
            </a:br>
            <a:r>
              <a:rPr lang="en-US" altLang="en-US" sz="2200" dirty="0" smtClean="0"/>
              <a:t/>
            </a:r>
            <a:br>
              <a:rPr lang="en-US" altLang="en-US" sz="2200" dirty="0" smtClean="0"/>
            </a:br>
            <a:r>
              <a:rPr lang="en-US" altLang="en-US" sz="2200" dirty="0" smtClean="0"/>
              <a:t>Michelle C. Laubin, Esq.</a:t>
            </a:r>
            <a:br>
              <a:rPr lang="en-US" altLang="en-US" sz="2200" dirty="0" smtClean="0"/>
            </a:br>
            <a:r>
              <a:rPr lang="en-US" altLang="en-US" sz="2200" dirty="0" smtClean="0"/>
              <a:t>Christine A. Sullivan, </a:t>
            </a:r>
            <a:r>
              <a:rPr lang="en-US" altLang="en-US" sz="2200" dirty="0" smtClean="0"/>
              <a:t>Esq.</a:t>
            </a:r>
            <a:br>
              <a:rPr lang="en-US" altLang="en-US" sz="2200" dirty="0" smtClean="0"/>
            </a:br>
            <a:r>
              <a:rPr lang="en-US" altLang="en-US" sz="2200" dirty="0" smtClean="0"/>
              <a:t>BERCHEM, MOSES &amp; DEVLIN, P.C.</a:t>
            </a:r>
            <a:br>
              <a:rPr lang="en-US" altLang="en-US" sz="2200" dirty="0" smtClean="0"/>
            </a:br>
            <a:r>
              <a:rPr lang="en-US" altLang="en-US" sz="1600" dirty="0" smtClean="0"/>
              <a:t>Attorneys &amp; Counselors At Law</a:t>
            </a:r>
            <a:r>
              <a:rPr lang="en-US" altLang="en-US" sz="1600" b="1" dirty="0" smtClean="0"/>
              <a:t/>
            </a:r>
            <a:br>
              <a:rPr lang="en-US" altLang="en-US" sz="1600" b="1" dirty="0" smtClean="0"/>
            </a:br>
            <a:endParaRPr lang="en-US" altLang="en-US" sz="1600" b="1" dirty="0" smtClean="0"/>
          </a:p>
        </p:txBody>
      </p:sp>
      <p:sp>
        <p:nvSpPr>
          <p:cNvPr id="4099" name="Text Box 4"/>
          <p:cNvSpPr txBox="1">
            <a:spLocks noChangeArrowheads="1"/>
          </p:cNvSpPr>
          <p:nvPr/>
        </p:nvSpPr>
        <p:spPr bwMode="auto">
          <a:xfrm>
            <a:off x="1481920" y="4703903"/>
            <a:ext cx="160020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6675"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2"/>
                </a:solidFill>
                <a:latin typeface="Arial" charset="0"/>
              </a:defRPr>
            </a:lvl1pPr>
            <a:lvl2pPr marL="742950" indent="-285750" eaLnBrk="0" hangingPunct="0">
              <a:defRPr>
                <a:solidFill>
                  <a:schemeClr val="tx2"/>
                </a:solidFill>
                <a:latin typeface="Arial" charset="0"/>
              </a:defRPr>
            </a:lvl2pPr>
            <a:lvl3pPr marL="1143000" indent="-228600" eaLnBrk="0" hangingPunct="0">
              <a:defRPr>
                <a:solidFill>
                  <a:schemeClr val="tx2"/>
                </a:solidFill>
                <a:latin typeface="Arial" charset="0"/>
              </a:defRPr>
            </a:lvl3pPr>
            <a:lvl4pPr marL="1600200" indent="-228600" eaLnBrk="0" hangingPunct="0">
              <a:defRPr>
                <a:solidFill>
                  <a:schemeClr val="tx2"/>
                </a:solidFill>
                <a:latin typeface="Arial" charset="0"/>
              </a:defRPr>
            </a:lvl4pPr>
            <a:lvl5pPr marL="2057400" indent="-228600" eaLnBrk="0" hangingPunct="0">
              <a:defRPr>
                <a:solidFill>
                  <a:schemeClr val="tx2"/>
                </a:solidFill>
                <a:latin typeface="Arial" charset="0"/>
              </a:defRPr>
            </a:lvl5pPr>
            <a:lvl6pPr marL="25146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6pPr>
            <a:lvl7pPr marL="29718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7pPr>
            <a:lvl8pPr marL="34290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8pPr>
            <a:lvl9pPr marL="38862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9pPr>
          </a:lstStyle>
          <a:p>
            <a:pPr eaLnBrk="1" hangingPunct="1">
              <a:buFont typeface="Wingdings" pitchFamily="2" charset="2"/>
              <a:buNone/>
            </a:pPr>
            <a:r>
              <a:rPr lang="en-US" altLang="en-US" sz="1200" dirty="0">
                <a:latin typeface="+mn-lt"/>
              </a:rPr>
              <a:t>75 Broad Street</a:t>
            </a:r>
          </a:p>
          <a:p>
            <a:pPr eaLnBrk="1" hangingPunct="1">
              <a:buFont typeface="Wingdings" pitchFamily="2" charset="2"/>
              <a:buNone/>
            </a:pPr>
            <a:r>
              <a:rPr lang="en-US" altLang="en-US" sz="1200" dirty="0">
                <a:latin typeface="+mn-lt"/>
              </a:rPr>
              <a:t>Milford, CT </a:t>
            </a:r>
            <a:r>
              <a:rPr lang="en-US" altLang="en-US" sz="1200" dirty="0" smtClean="0">
                <a:latin typeface="+mn-lt"/>
              </a:rPr>
              <a:t>06460</a:t>
            </a:r>
          </a:p>
          <a:p>
            <a:pPr eaLnBrk="1" hangingPunct="1">
              <a:buFont typeface="Wingdings" pitchFamily="2" charset="2"/>
              <a:buNone/>
            </a:pPr>
            <a:r>
              <a:rPr lang="en-US" altLang="en-US" sz="1200" dirty="0" smtClean="0">
                <a:latin typeface="+mn-lt"/>
              </a:rPr>
              <a:t>(203) 783-1200</a:t>
            </a:r>
            <a:endParaRPr lang="en-US" altLang="en-US" sz="1200" dirty="0">
              <a:latin typeface="+mn-lt"/>
            </a:endParaRPr>
          </a:p>
        </p:txBody>
      </p:sp>
      <p:sp>
        <p:nvSpPr>
          <p:cNvPr id="4100" name="Text Box 5"/>
          <p:cNvSpPr txBox="1">
            <a:spLocks noChangeArrowheads="1"/>
          </p:cNvSpPr>
          <p:nvPr/>
        </p:nvSpPr>
        <p:spPr bwMode="auto">
          <a:xfrm>
            <a:off x="3331760" y="4703903"/>
            <a:ext cx="167640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6675"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2"/>
                </a:solidFill>
                <a:latin typeface="Arial" charset="0"/>
              </a:defRPr>
            </a:lvl1pPr>
            <a:lvl2pPr marL="742950" indent="-285750" eaLnBrk="0" hangingPunct="0">
              <a:defRPr>
                <a:solidFill>
                  <a:schemeClr val="tx2"/>
                </a:solidFill>
                <a:latin typeface="Arial" charset="0"/>
              </a:defRPr>
            </a:lvl2pPr>
            <a:lvl3pPr marL="1143000" indent="-228600" eaLnBrk="0" hangingPunct="0">
              <a:defRPr>
                <a:solidFill>
                  <a:schemeClr val="tx2"/>
                </a:solidFill>
                <a:latin typeface="Arial" charset="0"/>
              </a:defRPr>
            </a:lvl3pPr>
            <a:lvl4pPr marL="1600200" indent="-228600" eaLnBrk="0" hangingPunct="0">
              <a:defRPr>
                <a:solidFill>
                  <a:schemeClr val="tx2"/>
                </a:solidFill>
                <a:latin typeface="Arial" charset="0"/>
              </a:defRPr>
            </a:lvl4pPr>
            <a:lvl5pPr marL="2057400" indent="-228600" eaLnBrk="0" hangingPunct="0">
              <a:defRPr>
                <a:solidFill>
                  <a:schemeClr val="tx2"/>
                </a:solidFill>
                <a:latin typeface="Arial" charset="0"/>
              </a:defRPr>
            </a:lvl5pPr>
            <a:lvl6pPr marL="25146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6pPr>
            <a:lvl7pPr marL="29718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7pPr>
            <a:lvl8pPr marL="34290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8pPr>
            <a:lvl9pPr marL="3886200" indent="-228600" algn="ctr" eaLnBrk="0" fontAlgn="base" hangingPunct="0">
              <a:spcBef>
                <a:spcPct val="20000"/>
              </a:spcBef>
              <a:spcAft>
                <a:spcPct val="0"/>
              </a:spcAft>
              <a:buClr>
                <a:schemeClr val="accent1"/>
              </a:buClr>
              <a:buSzPct val="100000"/>
              <a:buFont typeface="Wingdings" pitchFamily="2" charset="2"/>
              <a:buChar char="•"/>
              <a:defRPr>
                <a:solidFill>
                  <a:schemeClr val="tx2"/>
                </a:solidFill>
                <a:latin typeface="Arial" charset="0"/>
              </a:defRPr>
            </a:lvl9pPr>
          </a:lstStyle>
          <a:p>
            <a:pPr eaLnBrk="1" hangingPunct="1">
              <a:buFont typeface="Wingdings" pitchFamily="2" charset="2"/>
              <a:buNone/>
            </a:pPr>
            <a:r>
              <a:rPr lang="en-US" altLang="en-US" sz="1200" dirty="0" smtClean="0">
                <a:latin typeface="+mn-lt"/>
              </a:rPr>
              <a:t>1221 Post Road East</a:t>
            </a:r>
            <a:endParaRPr lang="en-US" altLang="en-US" sz="1200" dirty="0">
              <a:latin typeface="+mn-lt"/>
            </a:endParaRPr>
          </a:p>
          <a:p>
            <a:pPr eaLnBrk="1" hangingPunct="1">
              <a:buFont typeface="Wingdings" pitchFamily="2" charset="2"/>
              <a:buNone/>
            </a:pPr>
            <a:r>
              <a:rPr lang="en-US" altLang="en-US" sz="1200" dirty="0">
                <a:latin typeface="+mn-lt"/>
              </a:rPr>
              <a:t>Westport, CT </a:t>
            </a:r>
            <a:r>
              <a:rPr lang="en-US" altLang="en-US" sz="1200" dirty="0" smtClean="0">
                <a:latin typeface="+mn-lt"/>
              </a:rPr>
              <a:t>06880</a:t>
            </a:r>
          </a:p>
          <a:p>
            <a:pPr eaLnBrk="1" hangingPunct="1">
              <a:buFont typeface="Wingdings" pitchFamily="2" charset="2"/>
              <a:buNone/>
            </a:pPr>
            <a:r>
              <a:rPr lang="en-US" altLang="en-US" sz="1200" dirty="0" smtClean="0">
                <a:latin typeface="+mn-lt"/>
              </a:rPr>
              <a:t>(203) 227-9545</a:t>
            </a:r>
            <a:endParaRPr lang="en-US" altLang="en-US" sz="1200" dirty="0">
              <a:latin typeface="+mn-lt"/>
            </a:endParaRPr>
          </a:p>
        </p:txBody>
      </p:sp>
      <p:sp>
        <p:nvSpPr>
          <p:cNvPr id="2" name="Flowchart: Sort 1"/>
          <p:cNvSpPr/>
          <p:nvPr/>
        </p:nvSpPr>
        <p:spPr>
          <a:xfrm>
            <a:off x="3139270" y="4972843"/>
            <a:ext cx="135340" cy="208757"/>
          </a:xfrm>
          <a:prstGeom prst="flowChartSor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5000" y="457200"/>
            <a:ext cx="4606120" cy="1371600"/>
          </a:xfrm>
          <a:prstGeom prst="rect">
            <a:avLst/>
          </a:prstGeom>
        </p:spPr>
      </p:pic>
      <p:sp>
        <p:nvSpPr>
          <p:cNvPr id="9" name="Flowchart: Sort 8"/>
          <p:cNvSpPr/>
          <p:nvPr/>
        </p:nvSpPr>
        <p:spPr>
          <a:xfrm>
            <a:off x="5065310" y="4972843"/>
            <a:ext cx="135340" cy="208757"/>
          </a:xfrm>
          <a:prstGeom prst="flowChartSor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5257800" y="4703903"/>
            <a:ext cx="1600200" cy="720197"/>
          </a:xfrm>
          <a:prstGeom prst="rect">
            <a:avLst/>
          </a:prstGeom>
          <a:noFill/>
        </p:spPr>
        <p:txBody>
          <a:bodyPr wrap="square" rtlCol="0">
            <a:spAutoFit/>
          </a:bodyPr>
          <a:lstStyle/>
          <a:p>
            <a:pPr>
              <a:buNone/>
            </a:pPr>
            <a:r>
              <a:rPr lang="en-US" sz="1200" dirty="0">
                <a:latin typeface="+mn-lt"/>
              </a:rPr>
              <a:t>9 Morgan Avenue</a:t>
            </a:r>
          </a:p>
          <a:p>
            <a:pPr>
              <a:buNone/>
            </a:pPr>
            <a:r>
              <a:rPr lang="en-US" sz="1200" dirty="0">
                <a:latin typeface="+mn-lt"/>
              </a:rPr>
              <a:t>Norwalk, CT 06851</a:t>
            </a:r>
          </a:p>
          <a:p>
            <a:pPr>
              <a:buNone/>
            </a:pPr>
            <a:r>
              <a:rPr lang="en-US" sz="1200" dirty="0">
                <a:latin typeface="+mn-lt"/>
              </a:rPr>
              <a:t>(203) 853-7997</a:t>
            </a:r>
          </a:p>
        </p:txBody>
      </p:sp>
    </p:spTree>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THE LEGAL FRAMEWORK</a:t>
            </a:r>
            <a:endParaRPr lang="en-US" dirty="0"/>
          </a:p>
        </p:txBody>
      </p:sp>
      <p:sp>
        <p:nvSpPr>
          <p:cNvPr id="3" name="Text Placeholder 2"/>
          <p:cNvSpPr>
            <a:spLocks noGrp="1"/>
          </p:cNvSpPr>
          <p:nvPr>
            <p:ph type="body" idx="1"/>
          </p:nvPr>
        </p:nvSpPr>
        <p:spPr/>
        <p:txBody>
          <a:bodyPr/>
          <a:lstStyle/>
          <a:p>
            <a:r>
              <a:rPr lang="en-US" dirty="0" smtClean="0"/>
              <a:t>Why Does It Matter?</a:t>
            </a:r>
            <a:endParaRPr lang="en-US" dirty="0"/>
          </a:p>
        </p:txBody>
      </p:sp>
    </p:spTree>
    <p:extLst>
      <p:ext uri="{BB962C8B-B14F-4D97-AF65-F5344CB8AC3E}">
        <p14:creationId xmlns:p14="http://schemas.microsoft.com/office/powerpoint/2010/main" val="2822497841"/>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DOE Complaints</a:t>
            </a:r>
            <a:endParaRPr lang="en-US" dirty="0"/>
          </a:p>
        </p:txBody>
      </p:sp>
      <p:sp>
        <p:nvSpPr>
          <p:cNvPr id="3" name="Content Placeholder 2"/>
          <p:cNvSpPr>
            <a:spLocks noGrp="1"/>
          </p:cNvSpPr>
          <p:nvPr>
            <p:ph idx="1"/>
          </p:nvPr>
        </p:nvSpPr>
        <p:spPr/>
        <p:txBody>
          <a:bodyPr/>
          <a:lstStyle/>
          <a:p>
            <a:r>
              <a:rPr lang="en-US" u="sng" dirty="0" smtClean="0"/>
              <a:t>In Re: Student with a Disability</a:t>
            </a:r>
            <a:r>
              <a:rPr lang="en-US" dirty="0" smtClean="0"/>
              <a:t>, 65 IDELR 157 (MT SEA 2015):</a:t>
            </a:r>
          </a:p>
          <a:p>
            <a:pPr lvl="1"/>
            <a:r>
              <a:rPr lang="en-US" dirty="0" smtClean="0"/>
              <a:t>District failed to properly assess educational progress of a grade schooler with autism, and failed to properly inform parents of progress.</a:t>
            </a:r>
          </a:p>
          <a:p>
            <a:pPr lvl="1"/>
            <a:r>
              <a:rPr lang="en-US" dirty="0" smtClean="0"/>
              <a:t>Being able to measure progress is integral to determining whether student has received FAPE.</a:t>
            </a:r>
          </a:p>
          <a:p>
            <a:pPr lvl="1"/>
            <a:r>
              <a:rPr lang="en-US" dirty="0" smtClean="0"/>
              <a:t>IDEA requires measurable annual goals that will allow student to progress in general education curriculum and meet the educational needs resulting from the disability. 34 C.F.R. 300.320(a)(2).</a:t>
            </a:r>
          </a:p>
          <a:p>
            <a:pPr lvl="1"/>
            <a:r>
              <a:rPr lang="en-US" dirty="0" smtClean="0"/>
              <a:t>District was asked to provide copies of data used to measure progress, and was unable to provide specific data in most instances.</a:t>
            </a:r>
          </a:p>
          <a:p>
            <a:pPr lvl="1"/>
            <a:r>
              <a:rPr lang="en-US" dirty="0" smtClean="0"/>
              <a:t>Classroom grades and work samples were insufficient.</a:t>
            </a:r>
            <a:endParaRPr lang="en-US" dirty="0"/>
          </a:p>
        </p:txBody>
      </p:sp>
    </p:spTree>
    <p:extLst>
      <p:ext uri="{BB962C8B-B14F-4D97-AF65-F5344CB8AC3E}">
        <p14:creationId xmlns:p14="http://schemas.microsoft.com/office/powerpoint/2010/main" val="1106332495"/>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State DOE Complaints</a:t>
            </a:r>
            <a:endParaRPr lang="en-US" sz="4000" dirty="0"/>
          </a:p>
        </p:txBody>
      </p:sp>
      <p:sp>
        <p:nvSpPr>
          <p:cNvPr id="3" name="Content Placeholder 2"/>
          <p:cNvSpPr>
            <a:spLocks noGrp="1"/>
          </p:cNvSpPr>
          <p:nvPr>
            <p:ph idx="1"/>
          </p:nvPr>
        </p:nvSpPr>
        <p:spPr/>
        <p:txBody>
          <a:bodyPr/>
          <a:lstStyle/>
          <a:p>
            <a:r>
              <a:rPr lang="en-US" u="sng" dirty="0" smtClean="0"/>
              <a:t>Okaloosa County Sch. Dist.</a:t>
            </a:r>
            <a:r>
              <a:rPr lang="en-US" dirty="0" smtClean="0"/>
              <a:t>, 114 LRP 47454 (FL SEA 2014):</a:t>
            </a:r>
          </a:p>
          <a:p>
            <a:pPr lvl="1"/>
            <a:r>
              <a:rPr lang="en-US" dirty="0" smtClean="0"/>
              <a:t>District failed to adequately implement student’s IEP where progress reports failed to specify how the student’s progress on behavioral and social goals was being tracked.</a:t>
            </a:r>
          </a:p>
          <a:p>
            <a:pPr lvl="1"/>
            <a:r>
              <a:rPr lang="en-US" dirty="0" smtClean="0"/>
              <a:t>Progress on writing goals was measured via writing samples with scored rubrics.</a:t>
            </a:r>
          </a:p>
          <a:p>
            <a:pPr lvl="1"/>
            <a:r>
              <a:rPr lang="en-US" dirty="0" smtClean="0"/>
              <a:t>Progress on reading goals was measured through DEA score reports indicating scale scores and achievement levels.</a:t>
            </a:r>
          </a:p>
          <a:p>
            <a:pPr lvl="1"/>
            <a:r>
              <a:rPr lang="en-US" dirty="0" smtClean="0"/>
              <a:t>Progress on language goals was measured through language therapy logs and notes using a rubric for progress.</a:t>
            </a:r>
          </a:p>
          <a:p>
            <a:pPr lvl="1"/>
            <a:r>
              <a:rPr lang="en-US" dirty="0" smtClean="0"/>
              <a:t>Notes were provided by the social worker indicating what types of activities (i.e., role playing) but no indicating of how student’s progress was being tracked according to a rubric or other measure.</a:t>
            </a:r>
            <a:endParaRPr lang="en-US" dirty="0"/>
          </a:p>
        </p:txBody>
      </p:sp>
    </p:spTree>
    <p:extLst>
      <p:ext uri="{BB962C8B-B14F-4D97-AF65-F5344CB8AC3E}">
        <p14:creationId xmlns:p14="http://schemas.microsoft.com/office/powerpoint/2010/main" val="4177668414"/>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Circuit FAPE Standard</a:t>
            </a:r>
            <a:endParaRPr lang="en-US" dirty="0"/>
          </a:p>
        </p:txBody>
      </p:sp>
      <p:sp>
        <p:nvSpPr>
          <p:cNvPr id="3" name="Content Placeholder 2"/>
          <p:cNvSpPr>
            <a:spLocks noGrp="1"/>
          </p:cNvSpPr>
          <p:nvPr>
            <p:ph idx="1"/>
          </p:nvPr>
        </p:nvSpPr>
        <p:spPr/>
        <p:txBody>
          <a:bodyPr/>
          <a:lstStyle/>
          <a:p>
            <a:r>
              <a:rPr lang="en-US" u="sng" dirty="0" smtClean="0"/>
              <a:t>Mrs. B. v. Milford Board of Education</a:t>
            </a:r>
            <a:r>
              <a:rPr lang="en-US" dirty="0" smtClean="0"/>
              <a:t>, 103 F.3d 1114 (2d Cir. 1997): IEP must be reasonably calculated to produce some “meaningful” benefit.</a:t>
            </a:r>
          </a:p>
          <a:p>
            <a:r>
              <a:rPr lang="en-US" u="sng" dirty="0" smtClean="0"/>
              <a:t>Cerra v. Pawling Central Sch. Dist.</a:t>
            </a:r>
            <a:r>
              <a:rPr lang="en-US" dirty="0" smtClean="0"/>
              <a:t>, 427 F.3d 186 (2d. Cir. 2005): IEP must be likely to produce progress, not regression, and must provide an opportunity for more than “mere trivial advancement”.</a:t>
            </a:r>
          </a:p>
          <a:p>
            <a:r>
              <a:rPr lang="en-US" u="sng" dirty="0" smtClean="0"/>
              <a:t>Bd. of Educ. Of </a:t>
            </a:r>
            <a:r>
              <a:rPr lang="en-US" u="sng" dirty="0" err="1" smtClean="0"/>
              <a:t>Hendrick</a:t>
            </a:r>
            <a:r>
              <a:rPr lang="en-US" u="sng" dirty="0" smtClean="0"/>
              <a:t> Hudson Sch. Dist. v. Rowley</a:t>
            </a:r>
            <a:r>
              <a:rPr lang="en-US" dirty="0" smtClean="0"/>
              <a:t>, 458 U.S. 176 (1982): school district is not required to furnish every service necessary to maximize each handicapped child’s potential.</a:t>
            </a:r>
            <a:endParaRPr lang="en-US" u="sng" dirty="0"/>
          </a:p>
        </p:txBody>
      </p:sp>
    </p:spTree>
    <p:extLst>
      <p:ext uri="{BB962C8B-B14F-4D97-AF65-F5344CB8AC3E}">
        <p14:creationId xmlns:p14="http://schemas.microsoft.com/office/powerpoint/2010/main" val="880631902"/>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Circuit </a:t>
            </a:r>
            <a:r>
              <a:rPr lang="en-US" sz="3600" dirty="0" smtClean="0"/>
              <a:t>Example of Progress Measurement</a:t>
            </a:r>
            <a:endParaRPr lang="en-US" sz="3600" dirty="0"/>
          </a:p>
        </p:txBody>
      </p:sp>
      <p:sp>
        <p:nvSpPr>
          <p:cNvPr id="3" name="Content Placeholder 2"/>
          <p:cNvSpPr>
            <a:spLocks noGrp="1"/>
          </p:cNvSpPr>
          <p:nvPr>
            <p:ph idx="1"/>
          </p:nvPr>
        </p:nvSpPr>
        <p:spPr/>
        <p:txBody>
          <a:bodyPr>
            <a:normAutofit fontScale="92500" lnSpcReduction="20000"/>
          </a:bodyPr>
          <a:lstStyle/>
          <a:p>
            <a:r>
              <a:rPr lang="en-US" u="sng" dirty="0" err="1" smtClean="0"/>
              <a:t>Ganje</a:t>
            </a:r>
            <a:r>
              <a:rPr lang="en-US" u="sng" dirty="0" smtClean="0"/>
              <a:t> for J.M.G. v. Depew Union Free Sch. Dist.</a:t>
            </a:r>
            <a:r>
              <a:rPr lang="en-US" dirty="0" smtClean="0"/>
              <a:t>, 60 IDELR 43 (W.D.N.Y. 2012)</a:t>
            </a:r>
          </a:p>
          <a:p>
            <a:pPr lvl="1"/>
            <a:r>
              <a:rPr lang="en-US" dirty="0" smtClean="0"/>
              <a:t>Parents of teenage student with dyslexia unilaterally placed him at the </a:t>
            </a:r>
            <a:r>
              <a:rPr lang="en-US" dirty="0" err="1" smtClean="0"/>
              <a:t>Gow</a:t>
            </a:r>
            <a:r>
              <a:rPr lang="en-US" dirty="0" smtClean="0"/>
              <a:t> School for children with learning disabilities, claimed that he needed their Reconstructive Language Program in order to make progress.</a:t>
            </a:r>
          </a:p>
          <a:p>
            <a:pPr lvl="1"/>
            <a:r>
              <a:rPr lang="en-US" dirty="0" smtClean="0"/>
              <a:t>Attainment of passing grades and regular advancement from grade to grade will generally constitute evidence of satisfactory progress. </a:t>
            </a:r>
            <a:r>
              <a:rPr lang="en-US" u="sng" dirty="0" smtClean="0"/>
              <a:t>Cerra</a:t>
            </a:r>
            <a:r>
              <a:rPr lang="en-US" dirty="0" smtClean="0"/>
              <a:t> at 196.  Progress must be viewed in light of the limitations imposed by the child’s disability. </a:t>
            </a:r>
            <a:r>
              <a:rPr lang="en-US" u="sng" dirty="0" smtClean="0"/>
              <a:t>Mrs. B.</a:t>
            </a:r>
            <a:r>
              <a:rPr lang="en-US" dirty="0" smtClean="0"/>
              <a:t> at 1121.</a:t>
            </a:r>
          </a:p>
          <a:p>
            <a:pPr lvl="1"/>
            <a:r>
              <a:rPr lang="en-US" dirty="0" smtClean="0"/>
              <a:t>GORT 4 reading scores GE 2.2-2.7 upon admission to </a:t>
            </a:r>
            <a:r>
              <a:rPr lang="en-US" dirty="0" err="1" smtClean="0"/>
              <a:t>Gow</a:t>
            </a:r>
            <a:r>
              <a:rPr lang="en-US" dirty="0" smtClean="0"/>
              <a:t> August 2008 were similar to 2008 IEP independent reading level 2.2 on STAR reading assessment.</a:t>
            </a:r>
          </a:p>
          <a:p>
            <a:pPr lvl="1"/>
            <a:r>
              <a:rPr lang="en-US" dirty="0" smtClean="0"/>
              <a:t>NYSTP ELA scores increased over time, STAR reading increased from 2.2 GE September 2006 to 3.0 GE May 2008.</a:t>
            </a:r>
          </a:p>
          <a:p>
            <a:pPr lvl="1"/>
            <a:r>
              <a:rPr lang="en-US" dirty="0" smtClean="0"/>
              <a:t>Student grades remained good and he was advanced from grade to grade.</a:t>
            </a:r>
            <a:endParaRPr lang="en-US" dirty="0"/>
          </a:p>
        </p:txBody>
      </p:sp>
    </p:spTree>
    <p:extLst>
      <p:ext uri="{BB962C8B-B14F-4D97-AF65-F5344CB8AC3E}">
        <p14:creationId xmlns:p14="http://schemas.microsoft.com/office/powerpoint/2010/main" val="2253395567"/>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r>
              <a:rPr lang="en-US" baseline="30000" dirty="0" smtClean="0"/>
              <a:t>th</a:t>
            </a:r>
            <a:r>
              <a:rPr lang="en-US" dirty="0" smtClean="0"/>
              <a:t> Circuit FAPE Factors</a:t>
            </a:r>
            <a:endParaRPr lang="en-US" dirty="0"/>
          </a:p>
        </p:txBody>
      </p:sp>
      <p:sp>
        <p:nvSpPr>
          <p:cNvPr id="3" name="Content Placeholder 2"/>
          <p:cNvSpPr>
            <a:spLocks noGrp="1"/>
          </p:cNvSpPr>
          <p:nvPr>
            <p:ph idx="1"/>
          </p:nvPr>
        </p:nvSpPr>
        <p:spPr/>
        <p:txBody>
          <a:bodyPr>
            <a:normAutofit lnSpcReduction="10000"/>
          </a:bodyPr>
          <a:lstStyle/>
          <a:p>
            <a:r>
              <a:rPr lang="en-US" u="sng" dirty="0" smtClean="0"/>
              <a:t>Cypress-Fairbanks </a:t>
            </a:r>
            <a:r>
              <a:rPr lang="en-US" u="sng" dirty="0" err="1" smtClean="0"/>
              <a:t>Indep</a:t>
            </a:r>
            <a:r>
              <a:rPr lang="en-US" u="sng" dirty="0" smtClean="0"/>
              <a:t>. Sch. Dist. v. Michael F.</a:t>
            </a:r>
            <a:r>
              <a:rPr lang="en-US" dirty="0" smtClean="0"/>
              <a:t>, 118 F.3d 245 (5</a:t>
            </a:r>
            <a:r>
              <a:rPr lang="en-US" baseline="30000" dirty="0" smtClean="0"/>
              <a:t>th</a:t>
            </a:r>
            <a:r>
              <a:rPr lang="en-US" dirty="0" smtClean="0"/>
              <a:t> Cir. 1997): In evaluating whether an educational program is reasonably calculated to offer educational benefit, consider the following four factors:</a:t>
            </a:r>
          </a:p>
          <a:p>
            <a:pPr marL="868680" lvl="1" indent="-457200">
              <a:buFont typeface="+mj-lt"/>
              <a:buAutoNum type="arabicPeriod"/>
            </a:pPr>
            <a:r>
              <a:rPr lang="en-US" dirty="0" smtClean="0"/>
              <a:t>Is the program individualized on the basis of the student’s assessment and performance?</a:t>
            </a:r>
          </a:p>
          <a:p>
            <a:pPr marL="868680" lvl="1" indent="-457200">
              <a:buFont typeface="+mj-lt"/>
              <a:buAutoNum type="arabicPeriod"/>
            </a:pPr>
            <a:r>
              <a:rPr lang="en-US" dirty="0" smtClean="0"/>
              <a:t>Is the program administered in the least restrictive environment?</a:t>
            </a:r>
          </a:p>
          <a:p>
            <a:pPr marL="868680" lvl="1" indent="-457200">
              <a:buFont typeface="+mj-lt"/>
              <a:buAutoNum type="arabicPeriod"/>
            </a:pPr>
            <a:r>
              <a:rPr lang="en-US" dirty="0" smtClean="0"/>
              <a:t>Are the services provided in a coordinated and collaborative manner by the key stakeholders?</a:t>
            </a:r>
          </a:p>
          <a:p>
            <a:pPr marL="868680" lvl="1" indent="-457200">
              <a:buFont typeface="+mj-lt"/>
              <a:buAutoNum type="arabicPeriod"/>
            </a:pPr>
            <a:r>
              <a:rPr lang="en-US" dirty="0" smtClean="0"/>
              <a:t>Are positive academic and non-academic benefits demonstrated?</a:t>
            </a:r>
          </a:p>
          <a:p>
            <a:r>
              <a:rPr lang="en-US" dirty="0" smtClean="0"/>
              <a:t>The factors are a guide and not intended to be given the same weight.</a:t>
            </a:r>
            <a:endParaRPr lang="en-US" dirty="0"/>
          </a:p>
        </p:txBody>
      </p:sp>
    </p:spTree>
    <p:extLst>
      <p:ext uri="{BB962C8B-B14F-4D97-AF65-F5344CB8AC3E}">
        <p14:creationId xmlns:p14="http://schemas.microsoft.com/office/powerpoint/2010/main" val="3342078429"/>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Role of Standardized Test Scores</a:t>
            </a:r>
            <a:endParaRPr lang="en-US" sz="4400" dirty="0"/>
          </a:p>
        </p:txBody>
      </p:sp>
      <p:sp>
        <p:nvSpPr>
          <p:cNvPr id="3" name="Content Placeholder 2"/>
          <p:cNvSpPr>
            <a:spLocks noGrp="1"/>
          </p:cNvSpPr>
          <p:nvPr>
            <p:ph idx="1"/>
          </p:nvPr>
        </p:nvSpPr>
        <p:spPr/>
        <p:txBody>
          <a:bodyPr>
            <a:normAutofit fontScale="92500" lnSpcReduction="20000"/>
          </a:bodyPr>
          <a:lstStyle/>
          <a:p>
            <a:r>
              <a:rPr lang="en-US" u="sng" dirty="0" smtClean="0"/>
              <a:t>K.K. v. Alta Loma Sch. Dist.</a:t>
            </a:r>
            <a:r>
              <a:rPr lang="en-US" dirty="0" smtClean="0"/>
              <a:t>, 60 IDELR 159 (</a:t>
            </a:r>
            <a:r>
              <a:rPr lang="en-US" dirty="0" err="1" smtClean="0"/>
              <a:t>C.D.Cal</a:t>
            </a:r>
            <a:r>
              <a:rPr lang="en-US" dirty="0" smtClean="0"/>
              <a:t>. 2013):</a:t>
            </a:r>
          </a:p>
          <a:p>
            <a:pPr lvl="1"/>
            <a:r>
              <a:rPr lang="en-US" dirty="0" smtClean="0"/>
              <a:t>Grade school student with dyslexia, parents sought to enroll her in a 4-hour per day </a:t>
            </a:r>
            <a:r>
              <a:rPr lang="en-US" dirty="0" err="1" smtClean="0"/>
              <a:t>Lindamood</a:t>
            </a:r>
            <a:r>
              <a:rPr lang="en-US" dirty="0" smtClean="0"/>
              <a:t>-Bell reading program to “close the gap” in reading, program asserted that this could be done in 7-8 weeks.</a:t>
            </a:r>
          </a:p>
          <a:p>
            <a:pPr lvl="1"/>
            <a:r>
              <a:rPr lang="en-US" dirty="0" smtClean="0"/>
              <a:t>School district used Voyager Passport intervention program which is specifically designed to address the type of disability exhibited by the student.</a:t>
            </a:r>
          </a:p>
          <a:p>
            <a:pPr lvl="1"/>
            <a:r>
              <a:rPr lang="en-US" dirty="0" smtClean="0"/>
              <a:t>In January 2010, student was unable to write a paragraph on her own, but by the time of the September 2010 IEP meeting, was able to do so.</a:t>
            </a:r>
          </a:p>
          <a:p>
            <a:pPr lvl="1"/>
            <a:r>
              <a:rPr lang="en-US" dirty="0" smtClean="0"/>
              <a:t>Student was meeting many of the 3</a:t>
            </a:r>
            <a:r>
              <a:rPr lang="en-US" baseline="30000" dirty="0" smtClean="0"/>
              <a:t>rd</a:t>
            </a:r>
            <a:r>
              <a:rPr lang="en-US" dirty="0" smtClean="0"/>
              <a:t> grade standards and making progress in fluency and reading comprehension, on track to meet 3</a:t>
            </a:r>
            <a:r>
              <a:rPr lang="en-US" baseline="30000" dirty="0" smtClean="0"/>
              <a:t>rd</a:t>
            </a:r>
            <a:r>
              <a:rPr lang="en-US" dirty="0" smtClean="0"/>
              <a:t> grade IEP goals.</a:t>
            </a:r>
          </a:p>
          <a:p>
            <a:pPr lvl="1"/>
            <a:r>
              <a:rPr lang="en-US" dirty="0" err="1" smtClean="0"/>
              <a:t>Lindamood</a:t>
            </a:r>
            <a:r>
              <a:rPr lang="en-US" dirty="0" smtClean="0"/>
              <a:t>-Bell testing January 2011 was not fully credited because the evaluator did not testify and could not be identified.</a:t>
            </a:r>
          </a:p>
          <a:p>
            <a:pPr lvl="1"/>
            <a:r>
              <a:rPr lang="en-US" dirty="0" smtClean="0"/>
              <a:t>Standard score on KTEA reading decreased slightly from 73 in 2009 to 68 in December 2011, but as this is age-normed, it reflects that the student was making progress, but not at the same rate as peers.</a:t>
            </a:r>
            <a:endParaRPr lang="en-US" dirty="0"/>
          </a:p>
        </p:txBody>
      </p:sp>
    </p:spTree>
    <p:extLst>
      <p:ext uri="{BB962C8B-B14F-4D97-AF65-F5344CB8AC3E}">
        <p14:creationId xmlns:p14="http://schemas.microsoft.com/office/powerpoint/2010/main" val="1318386410"/>
      </p:ext>
    </p:extLst>
  </p:cSld>
  <p:clrMapOvr>
    <a:masterClrMapping/>
  </p:clrMapOvr>
  <mc:AlternateContent xmlns:mc="http://schemas.openxmlformats.org/markup-compatibility/2006" xmlns:p14="http://schemas.microsoft.com/office/powerpoint/2010/main">
    <mc:Choice Requires="p14">
      <p:transition p14:dur="250">
        <p:wipe/>
      </p:transition>
    </mc:Choice>
    <mc:Fallback xmlns="">
      <p:transition>
        <p:wip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11574</TotalTime>
  <Words>1595</Words>
  <Application>Microsoft Office PowerPoint</Application>
  <PresentationFormat>On-screen Show (4:3)</PresentationFormat>
  <Paragraphs>120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ConnCASE October 14, 2016 Avoiding Due Process Through Improvements in Practice and Communication</vt:lpstr>
      <vt:lpstr>Presented By:   Michelle C. Laubin, Esq. Christine A. Sullivan, Esq. BERCHEM, MOSES &amp; DEVLIN, P.C. Attorneys &amp; Counselors At Law </vt:lpstr>
      <vt:lpstr>EXAMINING THE LEGAL FRAMEWORK</vt:lpstr>
      <vt:lpstr>State DOE Complaints</vt:lpstr>
      <vt:lpstr>State DOE Complaints</vt:lpstr>
      <vt:lpstr>2nd Circuit FAPE Standard</vt:lpstr>
      <vt:lpstr>2nd Circuit Example of Progress Measurement</vt:lpstr>
      <vt:lpstr>5th Circuit FAPE Factors</vt:lpstr>
      <vt:lpstr>Role of Standardized Test Scores</vt:lpstr>
      <vt:lpstr>More Significantly Disabled Child</vt:lpstr>
      <vt:lpstr>Specific Evidence of Academic Progress</vt:lpstr>
      <vt:lpstr>What Can You Use to Measure Progress?</vt:lpstr>
      <vt:lpstr>How Can you Maintain Data and Communicate Through Progress Reporting?</vt:lpstr>
      <vt:lpstr>GROUP EXERCISE</vt:lpstr>
      <vt:lpstr>What Do We See In the Reports?</vt:lpstr>
      <vt:lpstr>What Practices Would We Have to Adopt to Make Changes?</vt:lpstr>
      <vt:lpstr>Questions?</vt:lpstr>
    </vt:vector>
  </TitlesOfParts>
  <Company>Berchem, Moses, And Devlin 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jjasensky</dc:creator>
  <cp:lastModifiedBy>Michelle Laubin</cp:lastModifiedBy>
  <cp:revision>908</cp:revision>
  <cp:lastPrinted>2014-08-08T15:43:20Z</cp:lastPrinted>
  <dcterms:created xsi:type="dcterms:W3CDTF">2006-10-23T12:55:14Z</dcterms:created>
  <dcterms:modified xsi:type="dcterms:W3CDTF">2016-10-09T22:16:34Z</dcterms:modified>
</cp:coreProperties>
</file>